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69" r:id="rId17"/>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22" autoAdjust="0"/>
  </p:normalViewPr>
  <p:slideViewPr>
    <p:cSldViewPr>
      <p:cViewPr varScale="1">
        <p:scale>
          <a:sx n="55" d="100"/>
          <a:sy n="55" d="100"/>
        </p:scale>
        <p:origin x="-677"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anvas.niagaracollegetoronto.ca/courses/8096"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a:off x="0" y="1219200"/>
            <a:ext cx="4596470" cy="9067800"/>
            <a:chOff x="0" y="0"/>
            <a:chExt cx="657722" cy="1297538"/>
          </a:xfrm>
        </p:grpSpPr>
        <p:sp>
          <p:nvSpPr>
            <p:cNvPr id="3" name="Freeform 3"/>
            <p:cNvSpPr/>
            <p:nvPr/>
          </p:nvSpPr>
          <p:spPr>
            <a:xfrm>
              <a:off x="0" y="0"/>
              <a:ext cx="657722" cy="1297538"/>
            </a:xfrm>
            <a:custGeom>
              <a:avLst/>
              <a:gdLst/>
              <a:ahLst/>
              <a:cxnLst/>
              <a:rect l="l" t="t" r="r" b="b"/>
              <a:pathLst>
                <a:path w="657722" h="1297538">
                  <a:moveTo>
                    <a:pt x="0" y="0"/>
                  </a:moveTo>
                  <a:lnTo>
                    <a:pt x="657722" y="0"/>
                  </a:lnTo>
                  <a:lnTo>
                    <a:pt x="657722" y="1297538"/>
                  </a:lnTo>
                  <a:lnTo>
                    <a:pt x="0" y="1297538"/>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4" name="TextBox 4"/>
            <p:cNvSpPr txBox="1"/>
            <p:nvPr/>
          </p:nvSpPr>
          <p:spPr>
            <a:xfrm>
              <a:off x="0" y="-38100"/>
              <a:ext cx="657722" cy="133563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H="1">
            <a:off x="1311055" y="2057400"/>
            <a:ext cx="9826388" cy="8229600"/>
          </a:xfrm>
          <a:custGeom>
            <a:avLst/>
            <a:gdLst/>
            <a:ahLst/>
            <a:cxnLst/>
            <a:rect l="l" t="t" r="r" b="b"/>
            <a:pathLst>
              <a:path w="9826388" h="8229600">
                <a:moveTo>
                  <a:pt x="9826388" y="0"/>
                </a:moveTo>
                <a:lnTo>
                  <a:pt x="0" y="0"/>
                </a:lnTo>
                <a:lnTo>
                  <a:pt x="0" y="8229600"/>
                </a:lnTo>
                <a:lnTo>
                  <a:pt x="9826388" y="8229600"/>
                </a:lnTo>
                <a:lnTo>
                  <a:pt x="9826388" y="0"/>
                </a:lnTo>
                <a:close/>
              </a:path>
            </a:pathLst>
          </a:custGeom>
          <a:blipFill>
            <a:blip r:embed="rId2" cstate="print"/>
            <a:stretch>
              <a:fillRect/>
            </a:stretch>
          </a:blipFill>
          <a:effectLst>
            <a:innerShdw blurRad="63500" dist="50800" dir="8100000">
              <a:prstClr val="black">
                <a:alpha val="50000"/>
              </a:prstClr>
            </a:innerShdw>
          </a:effectLst>
        </p:spPr>
      </p:sp>
      <p:sp>
        <p:nvSpPr>
          <p:cNvPr id="5" name="TextBox 5"/>
          <p:cNvSpPr txBox="1"/>
          <p:nvPr/>
        </p:nvSpPr>
        <p:spPr>
          <a:xfrm>
            <a:off x="3898823" y="-615612"/>
            <a:ext cx="12042791" cy="1500205"/>
          </a:xfrm>
          <a:prstGeom prst="rect">
            <a:avLst/>
          </a:prstGeom>
        </p:spPr>
        <p:txBody>
          <a:bodyPr lIns="0" tIns="0" rIns="0" bIns="0" rtlCol="0" anchor="t">
            <a:spAutoFit/>
          </a:bodyPr>
          <a:lstStyle/>
          <a:p>
            <a:pPr algn="ctr">
              <a:lnSpc>
                <a:spcPts val="6113"/>
              </a:lnSpc>
            </a:pPr>
            <a:endParaRPr/>
          </a:p>
          <a:p>
            <a:pPr algn="ctr">
              <a:lnSpc>
                <a:spcPts val="6113"/>
              </a:lnSpc>
              <a:spcBef>
                <a:spcPct val="0"/>
              </a:spcBef>
            </a:pPr>
            <a:r>
              <a:rPr lang="en-US" sz="4367">
                <a:solidFill>
                  <a:srgbClr val="0AD5ED"/>
                </a:solidFill>
                <a:latin typeface="Anton"/>
              </a:rPr>
              <a:t>Title: Requirements Gathering, Analysis, and WBS</a:t>
            </a:r>
          </a:p>
        </p:txBody>
      </p:sp>
      <p:grpSp>
        <p:nvGrpSpPr>
          <p:cNvPr id="7" name="Group 7"/>
          <p:cNvGrpSpPr/>
          <p:nvPr/>
        </p:nvGrpSpPr>
        <p:grpSpPr>
          <a:xfrm rot="-5400000">
            <a:off x="17608159" y="8578459"/>
            <a:ext cx="997448" cy="362234"/>
            <a:chOff x="0" y="0"/>
            <a:chExt cx="1154854" cy="419398"/>
          </a:xfrm>
        </p:grpSpPr>
        <p:sp>
          <p:nvSpPr>
            <p:cNvPr id="8" name="Freeform 8"/>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9" name="TextBox 9"/>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427421" y="5084728"/>
            <a:ext cx="5831878" cy="4084624"/>
            <a:chOff x="0" y="-57150"/>
            <a:chExt cx="834500" cy="584481"/>
          </a:xfrm>
        </p:grpSpPr>
        <p:sp>
          <p:nvSpPr>
            <p:cNvPr id="11" name="Freeform 11"/>
            <p:cNvSpPr/>
            <p:nvPr/>
          </p:nvSpPr>
          <p:spPr>
            <a:xfrm>
              <a:off x="0" y="-40179"/>
              <a:ext cx="834500" cy="527331"/>
            </a:xfrm>
            <a:custGeom>
              <a:avLst/>
              <a:gdLst/>
              <a:ahLst/>
              <a:cxnLst/>
              <a:rect l="l" t="t" r="r" b="b"/>
              <a:pathLst>
                <a:path w="834500" h="527331">
                  <a:moveTo>
                    <a:pt x="0" y="0"/>
                  </a:moveTo>
                  <a:lnTo>
                    <a:pt x="834500" y="0"/>
                  </a:lnTo>
                  <a:lnTo>
                    <a:pt x="834500" y="527331"/>
                  </a:lnTo>
                  <a:lnTo>
                    <a:pt x="0" y="527331"/>
                  </a:lnTo>
                  <a:close/>
                </a:path>
              </a:pathLst>
            </a:custGeom>
            <a:solidFill>
              <a:schemeClr val="accent6">
                <a:lumMod val="60000"/>
                <a:lumOff val="40000"/>
              </a:schemeClr>
            </a:solidFill>
          </p:spPr>
        </p:sp>
        <p:sp>
          <p:nvSpPr>
            <p:cNvPr id="12" name="TextBox 12"/>
            <p:cNvSpPr txBox="1"/>
            <p:nvPr/>
          </p:nvSpPr>
          <p:spPr>
            <a:xfrm>
              <a:off x="0" y="-57150"/>
              <a:ext cx="834500" cy="584481"/>
            </a:xfrm>
            <a:prstGeom prst="rect">
              <a:avLst/>
            </a:prstGeom>
          </p:spPr>
          <p:txBody>
            <a:bodyPr lIns="50800" tIns="50800" rIns="50800" bIns="50800" rtlCol="0" anchor="ctr"/>
            <a:lstStyle/>
            <a:p>
              <a:pPr algn="ctr">
                <a:lnSpc>
                  <a:spcPts val="3639"/>
                </a:lnSpc>
              </a:pPr>
              <a:r>
                <a:rPr lang="en-US" sz="2599" dirty="0">
                  <a:solidFill>
                    <a:srgbClr val="FFFFFF"/>
                  </a:solidFill>
                  <a:latin typeface="Canva Sans"/>
                </a:rPr>
                <a:t>PROJECT MEMBERS </a:t>
              </a:r>
            </a:p>
            <a:p>
              <a:pPr algn="ctr">
                <a:lnSpc>
                  <a:spcPts val="3639"/>
                </a:lnSpc>
              </a:pPr>
              <a:r>
                <a:rPr lang="en-US" sz="2599" dirty="0">
                  <a:solidFill>
                    <a:srgbClr val="FFFFFF"/>
                  </a:solidFill>
                  <a:latin typeface="Canva Sans"/>
                </a:rPr>
                <a:t>Jatin Dang (4535620)</a:t>
              </a:r>
            </a:p>
            <a:p>
              <a:pPr algn="ctr">
                <a:lnSpc>
                  <a:spcPts val="3639"/>
                </a:lnSpc>
              </a:pPr>
              <a:r>
                <a:rPr lang="en-US" sz="2599" dirty="0">
                  <a:solidFill>
                    <a:srgbClr val="FFFFFF"/>
                  </a:solidFill>
                  <a:latin typeface="Canva Sans"/>
                </a:rPr>
                <a:t>Kuldeep Kaur(4535743)</a:t>
              </a:r>
            </a:p>
            <a:p>
              <a:pPr algn="ctr">
                <a:lnSpc>
                  <a:spcPts val="3639"/>
                </a:lnSpc>
              </a:pPr>
              <a:r>
                <a:rPr lang="en-US" sz="2599" dirty="0" err="1">
                  <a:solidFill>
                    <a:srgbClr val="FFFFFF"/>
                  </a:solidFill>
                  <a:latin typeface="Canva Sans"/>
                </a:rPr>
                <a:t>Sukhdeep</a:t>
              </a:r>
              <a:r>
                <a:rPr lang="en-US" sz="2599" dirty="0">
                  <a:solidFill>
                    <a:srgbClr val="FFFFFF"/>
                  </a:solidFill>
                  <a:latin typeface="Canva Sans"/>
                </a:rPr>
                <a:t> Singh(4540448)</a:t>
              </a:r>
            </a:p>
            <a:p>
              <a:pPr algn="ctr">
                <a:lnSpc>
                  <a:spcPts val="3639"/>
                </a:lnSpc>
              </a:pPr>
              <a:r>
                <a:rPr lang="en-US" sz="2599" dirty="0">
                  <a:solidFill>
                    <a:srgbClr val="FFFFFF"/>
                  </a:solidFill>
                  <a:latin typeface="Canva Sans"/>
                </a:rPr>
                <a:t>Himanshu Himanshu(4547157)</a:t>
              </a:r>
            </a:p>
          </p:txBody>
        </p:sp>
      </p:grpSp>
      <p:sp>
        <p:nvSpPr>
          <p:cNvPr id="13" name="TextBox 13"/>
          <p:cNvSpPr txBox="1"/>
          <p:nvPr/>
        </p:nvSpPr>
        <p:spPr>
          <a:xfrm>
            <a:off x="3898823" y="1133475"/>
            <a:ext cx="12872296" cy="3129062"/>
          </a:xfrm>
          <a:prstGeom prst="rect">
            <a:avLst/>
          </a:prstGeom>
        </p:spPr>
        <p:txBody>
          <a:bodyPr lIns="0" tIns="0" rIns="0" bIns="0" rtlCol="0" anchor="t">
            <a:spAutoFit/>
          </a:bodyPr>
          <a:lstStyle/>
          <a:p>
            <a:pPr algn="ctr">
              <a:lnSpc>
                <a:spcPts val="5504"/>
              </a:lnSpc>
            </a:pPr>
            <a:r>
              <a:rPr lang="en-US" sz="3931" dirty="0">
                <a:solidFill>
                  <a:srgbClr val="0AD5ED"/>
                </a:solidFill>
                <a:latin typeface="Anton"/>
              </a:rPr>
              <a:t>Course: </a:t>
            </a:r>
            <a:r>
              <a:rPr lang="en-US" sz="3931" u="sng" dirty="0">
                <a:solidFill>
                  <a:srgbClr val="0AD5ED"/>
                </a:solidFill>
                <a:latin typeface="Anton"/>
                <a:hlinkClick r:id="rId3" tooltip="https://canvas.niagaracollegetoronto.ca/courses/8096"/>
              </a:rPr>
              <a:t>Graphically-Driven Project Planning and Design</a:t>
            </a:r>
          </a:p>
          <a:p>
            <a:pPr algn="ctr">
              <a:lnSpc>
                <a:spcPts val="6251"/>
              </a:lnSpc>
            </a:pPr>
            <a:r>
              <a:rPr lang="en-US" sz="4465" dirty="0">
                <a:solidFill>
                  <a:srgbClr val="0AD5ED"/>
                </a:solidFill>
                <a:latin typeface="Anton"/>
              </a:rPr>
              <a:t>PROFESSOR: </a:t>
            </a:r>
            <a:r>
              <a:rPr lang="en-IN" sz="4800" b="0" i="0" dirty="0">
                <a:solidFill>
                  <a:schemeClr val="accent3">
                    <a:lumMod val="60000"/>
                    <a:lumOff val="40000"/>
                  </a:schemeClr>
                </a:solidFill>
                <a:effectLst/>
                <a:latin typeface="Lato Extended"/>
              </a:rPr>
              <a:t>SUMITHRA CHANDRASEKAR</a:t>
            </a:r>
            <a:endParaRPr lang="en-US" sz="4465" dirty="0">
              <a:solidFill>
                <a:schemeClr val="accent3">
                  <a:lumMod val="60000"/>
                  <a:lumOff val="40000"/>
                </a:schemeClr>
              </a:solidFill>
              <a:latin typeface="Anton"/>
            </a:endParaRPr>
          </a:p>
          <a:p>
            <a:pPr algn="ctr">
              <a:lnSpc>
                <a:spcPts val="6251"/>
              </a:lnSpc>
            </a:pPr>
            <a:r>
              <a:rPr lang="en-US" sz="4465" dirty="0">
                <a:solidFill>
                  <a:srgbClr val="0AD5ED"/>
                </a:solidFill>
                <a:latin typeface="Anton"/>
              </a:rPr>
              <a:t>DATE OF PRESENTATION -  24.09.2024</a:t>
            </a:r>
          </a:p>
          <a:p>
            <a:pPr algn="ctr">
              <a:lnSpc>
                <a:spcPts val="6251"/>
              </a:lnSpc>
              <a:spcBef>
                <a:spcPct val="0"/>
              </a:spcBef>
            </a:pPr>
            <a:r>
              <a:rPr lang="en-US" sz="4465" dirty="0">
                <a:solidFill>
                  <a:srgbClr val="0AD5ED"/>
                </a:solidFill>
                <a:latin typeface="Anton"/>
              </a:rPr>
              <a:t>PROJECT-GAMER ARCADE MANAGEMENT SYSTEM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137137" y="1028700"/>
            <a:ext cx="4122163" cy="5089911"/>
            <a:chOff x="0" y="0"/>
            <a:chExt cx="589852" cy="728330"/>
          </a:xfrm>
        </p:grpSpPr>
        <p:sp>
          <p:nvSpPr>
            <p:cNvPr id="6" name="Freeform 6"/>
            <p:cNvSpPr/>
            <p:nvPr/>
          </p:nvSpPr>
          <p:spPr>
            <a:xfrm>
              <a:off x="0" y="0"/>
              <a:ext cx="589852" cy="728330"/>
            </a:xfrm>
            <a:custGeom>
              <a:avLst/>
              <a:gdLst/>
              <a:ahLst/>
              <a:cxnLst/>
              <a:rect l="l" t="t" r="r" b="b"/>
              <a:pathLst>
                <a:path w="589852" h="728330">
                  <a:moveTo>
                    <a:pt x="0" y="0"/>
                  </a:moveTo>
                  <a:lnTo>
                    <a:pt x="589852" y="0"/>
                  </a:lnTo>
                  <a:lnTo>
                    <a:pt x="589852" y="728330"/>
                  </a:lnTo>
                  <a:lnTo>
                    <a:pt x="0" y="72833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7" name="TextBox 7"/>
            <p:cNvSpPr txBox="1"/>
            <p:nvPr/>
          </p:nvSpPr>
          <p:spPr>
            <a:xfrm>
              <a:off x="0" y="-38100"/>
              <a:ext cx="589852" cy="76643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844202" y="1950222"/>
            <a:ext cx="6585871" cy="8336778"/>
            <a:chOff x="0" y="0"/>
            <a:chExt cx="8781161" cy="11115704"/>
          </a:xfrm>
        </p:grpSpPr>
        <p:pic>
          <p:nvPicPr>
            <p:cNvPr id="9" name="Picture 9"/>
            <p:cNvPicPr>
              <a:picLocks noChangeAspect="1"/>
            </p:cNvPicPr>
            <p:nvPr/>
          </p:nvPicPr>
          <p:blipFill>
            <a:blip r:embed="rId2" cstate="print"/>
            <a:srcRect l="23683" r="23683"/>
            <a:stretch>
              <a:fillRect/>
            </a:stretch>
          </p:blipFill>
          <p:spPr>
            <a:xfrm>
              <a:off x="0" y="0"/>
              <a:ext cx="8781161" cy="11115704"/>
            </a:xfrm>
            <a:prstGeom prst="rect">
              <a:avLst/>
            </a:prstGeom>
          </p:spPr>
        </p:pic>
      </p:grpSp>
      <p:sp>
        <p:nvSpPr>
          <p:cNvPr id="10" name="TextBox 10"/>
          <p:cNvSpPr txBox="1"/>
          <p:nvPr/>
        </p:nvSpPr>
        <p:spPr>
          <a:xfrm>
            <a:off x="350253" y="212725"/>
            <a:ext cx="14023820" cy="815975"/>
          </a:xfrm>
          <a:prstGeom prst="rect">
            <a:avLst/>
          </a:prstGeom>
        </p:spPr>
        <p:txBody>
          <a:bodyPr lIns="0" tIns="0" rIns="0" bIns="0" rtlCol="0" anchor="t">
            <a:spAutoFit/>
          </a:bodyPr>
          <a:lstStyle/>
          <a:p>
            <a:pPr algn="l">
              <a:lnSpc>
                <a:spcPts val="6550"/>
              </a:lnSpc>
            </a:pPr>
            <a:r>
              <a:rPr lang="en-US" sz="5000">
                <a:solidFill>
                  <a:srgbClr val="0AD5ED"/>
                </a:solidFill>
                <a:latin typeface="Anton"/>
              </a:rPr>
              <a:t>BEST PRACTICES FOR GAME ARCADE MANAGEMENT SYSTEM</a:t>
            </a:r>
          </a:p>
        </p:txBody>
      </p:sp>
      <p:grpSp>
        <p:nvGrpSpPr>
          <p:cNvPr id="11" name="Group 11"/>
          <p:cNvGrpSpPr/>
          <p:nvPr/>
        </p:nvGrpSpPr>
        <p:grpSpPr>
          <a:xfrm>
            <a:off x="350253" y="1928926"/>
            <a:ext cx="807124" cy="80712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77749" y="2127670"/>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15" name="TextBox 15"/>
          <p:cNvSpPr txBox="1"/>
          <p:nvPr/>
        </p:nvSpPr>
        <p:spPr>
          <a:xfrm>
            <a:off x="1300967" y="1890826"/>
            <a:ext cx="9295004" cy="1939634"/>
          </a:xfrm>
          <a:prstGeom prst="rect">
            <a:avLst/>
          </a:prstGeom>
        </p:spPr>
        <p:txBody>
          <a:bodyPr lIns="0" tIns="0" rIns="0" bIns="0" rtlCol="0" anchor="t">
            <a:spAutoFit/>
          </a:bodyPr>
          <a:lstStyle/>
          <a:p>
            <a:pPr algn="l">
              <a:lnSpc>
                <a:spcPts val="2621"/>
              </a:lnSpc>
            </a:pPr>
            <a:r>
              <a:rPr lang="en-US" sz="1872" dirty="0">
                <a:solidFill>
                  <a:srgbClr val="FFFFFF"/>
                </a:solidFill>
                <a:latin typeface="Open Sans"/>
              </a:rPr>
              <a:t>Requirements Gathering:</a:t>
            </a:r>
          </a:p>
          <a:p>
            <a:pPr marL="404281" lvl="1" indent="-202141" algn="l">
              <a:lnSpc>
                <a:spcPts val="2621"/>
              </a:lnSpc>
              <a:buFont typeface="Arial"/>
              <a:buChar char="•"/>
            </a:pPr>
            <a:r>
              <a:rPr lang="en-US" sz="1872" dirty="0">
                <a:solidFill>
                  <a:srgbClr val="FFFFFF"/>
                </a:solidFill>
                <a:latin typeface="Open Sans"/>
              </a:rPr>
              <a:t>Active listening</a:t>
            </a:r>
          </a:p>
          <a:p>
            <a:pPr marL="404281" lvl="1" indent="-202141" algn="l">
              <a:lnSpc>
                <a:spcPts val="2621"/>
              </a:lnSpc>
              <a:buFont typeface="Arial"/>
              <a:buChar char="•"/>
            </a:pPr>
            <a:r>
              <a:rPr lang="en-US" sz="1872" dirty="0">
                <a:solidFill>
                  <a:srgbClr val="FFFFFF"/>
                </a:solidFill>
                <a:latin typeface="Open Sans"/>
              </a:rPr>
              <a:t>Open-ended questions</a:t>
            </a:r>
          </a:p>
          <a:p>
            <a:pPr marL="404281" lvl="1" indent="-202141" algn="l">
              <a:lnSpc>
                <a:spcPts val="2621"/>
              </a:lnSpc>
              <a:buFont typeface="Arial"/>
              <a:buChar char="•"/>
            </a:pPr>
            <a:r>
              <a:rPr lang="en-US" sz="1872" dirty="0">
                <a:solidFill>
                  <a:srgbClr val="FFFFFF"/>
                </a:solidFill>
                <a:latin typeface="Open Sans"/>
              </a:rPr>
              <a:t>Multiple </a:t>
            </a:r>
            <a:r>
              <a:rPr lang="en-US" sz="1872" dirty="0" smtClean="0">
                <a:solidFill>
                  <a:srgbClr val="FFFFFF"/>
                </a:solidFill>
                <a:latin typeface="Open Sans"/>
              </a:rPr>
              <a:t>resources</a:t>
            </a:r>
            <a:endParaRPr lang="en-US" sz="1872" dirty="0">
              <a:solidFill>
                <a:srgbClr val="FFFFFF"/>
              </a:solidFill>
              <a:latin typeface="Open Sans"/>
            </a:endParaRPr>
          </a:p>
          <a:p>
            <a:pPr marL="404281" lvl="1" indent="-202141" algn="l">
              <a:lnSpc>
                <a:spcPts val="2621"/>
              </a:lnSpc>
              <a:spcBef>
                <a:spcPct val="0"/>
              </a:spcBef>
              <a:buFont typeface="Arial"/>
              <a:buChar char="•"/>
            </a:pPr>
            <a:r>
              <a:rPr lang="en-US" sz="1872" dirty="0">
                <a:solidFill>
                  <a:srgbClr val="FFFFFF"/>
                </a:solidFill>
                <a:latin typeface="Open Sans"/>
              </a:rPr>
              <a:t>Clear </a:t>
            </a:r>
            <a:r>
              <a:rPr lang="en-US" sz="1872" dirty="0" smtClean="0">
                <a:solidFill>
                  <a:srgbClr val="FFFFFF"/>
                </a:solidFill>
                <a:latin typeface="Open Sans"/>
              </a:rPr>
              <a:t>and accurate documentation</a:t>
            </a:r>
            <a:endParaRPr lang="en-US" sz="1872" dirty="0">
              <a:solidFill>
                <a:srgbClr val="FFFFFF"/>
              </a:solidFill>
              <a:latin typeface="Open Sans"/>
            </a:endParaRPr>
          </a:p>
          <a:p>
            <a:pPr algn="l">
              <a:lnSpc>
                <a:spcPts val="2201"/>
              </a:lnSpc>
              <a:spcBef>
                <a:spcPct val="0"/>
              </a:spcBef>
            </a:pPr>
            <a:endParaRPr dirty="0"/>
          </a:p>
        </p:txBody>
      </p:sp>
      <p:grpSp>
        <p:nvGrpSpPr>
          <p:cNvPr id="16" name="Group 16"/>
          <p:cNvGrpSpPr/>
          <p:nvPr/>
        </p:nvGrpSpPr>
        <p:grpSpPr>
          <a:xfrm>
            <a:off x="350253" y="3573655"/>
            <a:ext cx="807124" cy="807124"/>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477749" y="377239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20" name="TextBox 20"/>
          <p:cNvSpPr txBox="1"/>
          <p:nvPr/>
        </p:nvSpPr>
        <p:spPr>
          <a:xfrm>
            <a:off x="1300967" y="3545080"/>
            <a:ext cx="8401227" cy="1868805"/>
          </a:xfrm>
          <a:prstGeom prst="rect">
            <a:avLst/>
          </a:prstGeom>
        </p:spPr>
        <p:txBody>
          <a:bodyPr lIns="0" tIns="0" rIns="0" bIns="0" rtlCol="0" anchor="t">
            <a:spAutoFit/>
          </a:bodyPr>
          <a:lstStyle/>
          <a:p>
            <a:pPr algn="l">
              <a:lnSpc>
                <a:spcPts val="2519"/>
              </a:lnSpc>
            </a:pPr>
            <a:r>
              <a:rPr lang="en-US" sz="1799" dirty="0">
                <a:solidFill>
                  <a:srgbClr val="FFFFFF"/>
                </a:solidFill>
                <a:latin typeface="Open Sans"/>
              </a:rPr>
              <a:t>Requirements Analysis:</a:t>
            </a:r>
          </a:p>
          <a:p>
            <a:pPr marL="388618" lvl="1" indent="-194309" algn="l">
              <a:lnSpc>
                <a:spcPts val="2519"/>
              </a:lnSpc>
              <a:buFont typeface="Arial"/>
              <a:buChar char="•"/>
            </a:pPr>
            <a:r>
              <a:rPr lang="en-US" sz="1799" dirty="0">
                <a:solidFill>
                  <a:srgbClr val="FFFFFF"/>
                </a:solidFill>
                <a:latin typeface="Open Sans"/>
              </a:rPr>
              <a:t>Thorough review</a:t>
            </a:r>
          </a:p>
          <a:p>
            <a:pPr marL="388618" lvl="1" indent="-194309" algn="l">
              <a:lnSpc>
                <a:spcPts val="2519"/>
              </a:lnSpc>
              <a:buFont typeface="Arial"/>
              <a:buChar char="•"/>
            </a:pPr>
            <a:r>
              <a:rPr lang="en-US" sz="1799" dirty="0">
                <a:solidFill>
                  <a:srgbClr val="FFFFFF"/>
                </a:solidFill>
                <a:latin typeface="Open Sans"/>
              </a:rPr>
              <a:t>Prioritization</a:t>
            </a:r>
          </a:p>
          <a:p>
            <a:pPr marL="388618" lvl="1" indent="-194309" algn="l">
              <a:lnSpc>
                <a:spcPts val="2519"/>
              </a:lnSpc>
              <a:buFont typeface="Arial"/>
              <a:buChar char="•"/>
            </a:pPr>
            <a:r>
              <a:rPr lang="en-US" sz="1799" dirty="0">
                <a:solidFill>
                  <a:srgbClr val="FFFFFF"/>
                </a:solidFill>
                <a:latin typeface="Open Sans"/>
              </a:rPr>
              <a:t>Validation</a:t>
            </a:r>
          </a:p>
          <a:p>
            <a:pPr marL="388618" lvl="1" indent="-194309" algn="l">
              <a:lnSpc>
                <a:spcPts val="2519"/>
              </a:lnSpc>
              <a:spcBef>
                <a:spcPct val="0"/>
              </a:spcBef>
              <a:buFont typeface="Arial"/>
              <a:buChar char="•"/>
            </a:pPr>
            <a:r>
              <a:rPr lang="en-US" sz="1799" dirty="0">
                <a:solidFill>
                  <a:srgbClr val="FFFFFF"/>
                </a:solidFill>
                <a:latin typeface="Open Sans"/>
              </a:rPr>
              <a:t>Traceability</a:t>
            </a:r>
          </a:p>
          <a:p>
            <a:pPr algn="l">
              <a:lnSpc>
                <a:spcPts val="2519"/>
              </a:lnSpc>
              <a:spcBef>
                <a:spcPct val="0"/>
              </a:spcBef>
            </a:pPr>
            <a:endParaRPr dirty="0"/>
          </a:p>
        </p:txBody>
      </p:sp>
      <p:grpSp>
        <p:nvGrpSpPr>
          <p:cNvPr id="21" name="Group 21"/>
          <p:cNvGrpSpPr/>
          <p:nvPr/>
        </p:nvGrpSpPr>
        <p:grpSpPr>
          <a:xfrm>
            <a:off x="350253" y="5218980"/>
            <a:ext cx="807124" cy="807124"/>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477749" y="5417724"/>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25" name="TextBox 25"/>
          <p:cNvSpPr txBox="1"/>
          <p:nvPr/>
        </p:nvSpPr>
        <p:spPr>
          <a:xfrm>
            <a:off x="1300967" y="5190405"/>
            <a:ext cx="8401227" cy="1868805"/>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WBS Implementation:</a:t>
            </a:r>
          </a:p>
          <a:p>
            <a:pPr marL="388618" lvl="1" indent="-194309" algn="l">
              <a:lnSpc>
                <a:spcPts val="2519"/>
              </a:lnSpc>
              <a:buFont typeface="Arial"/>
              <a:buChar char="•"/>
            </a:pPr>
            <a:r>
              <a:rPr lang="en-US" sz="1799">
                <a:solidFill>
                  <a:srgbClr val="FFFFFF"/>
                </a:solidFill>
                <a:latin typeface="Open Sans"/>
              </a:rPr>
              <a:t>Clear objectives</a:t>
            </a:r>
          </a:p>
          <a:p>
            <a:pPr marL="388618" lvl="1" indent="-194309" algn="l">
              <a:lnSpc>
                <a:spcPts val="2519"/>
              </a:lnSpc>
              <a:buFont typeface="Arial"/>
              <a:buChar char="•"/>
            </a:pPr>
            <a:r>
              <a:rPr lang="en-US" sz="1799">
                <a:solidFill>
                  <a:srgbClr val="FFFFFF"/>
                </a:solidFill>
                <a:latin typeface="Open Sans"/>
              </a:rPr>
              <a:t>Hierarchical structure</a:t>
            </a:r>
          </a:p>
          <a:p>
            <a:pPr marL="388618" lvl="1" indent="-194309" algn="l">
              <a:lnSpc>
                <a:spcPts val="2519"/>
              </a:lnSpc>
              <a:buFont typeface="Arial"/>
              <a:buChar char="•"/>
            </a:pPr>
            <a:r>
              <a:rPr lang="en-US" sz="1799">
                <a:solidFill>
                  <a:srgbClr val="FFFFFF"/>
                </a:solidFill>
                <a:latin typeface="Open Sans"/>
              </a:rPr>
              <a:t>Task decomposition</a:t>
            </a:r>
          </a:p>
          <a:p>
            <a:pPr marL="388618" lvl="1" indent="-194309" algn="l">
              <a:lnSpc>
                <a:spcPts val="2519"/>
              </a:lnSpc>
              <a:spcBef>
                <a:spcPct val="0"/>
              </a:spcBef>
              <a:buFont typeface="Arial"/>
              <a:buChar char="•"/>
            </a:pPr>
            <a:r>
              <a:rPr lang="en-US" sz="1799">
                <a:solidFill>
                  <a:srgbClr val="FFFFFF"/>
                </a:solidFill>
                <a:latin typeface="Open Sans"/>
              </a:rPr>
              <a:t>Resource allocation</a:t>
            </a:r>
          </a:p>
          <a:p>
            <a:pPr algn="l">
              <a:lnSpc>
                <a:spcPts val="2519"/>
              </a:lnSpc>
              <a:spcBef>
                <a:spcPct val="0"/>
              </a:spcBef>
            </a:pPr>
            <a:endParaRPr/>
          </a:p>
        </p:txBody>
      </p:sp>
      <p:sp>
        <p:nvSpPr>
          <p:cNvPr id="26" name="TextBox 26"/>
          <p:cNvSpPr txBox="1"/>
          <p:nvPr/>
        </p:nvSpPr>
        <p:spPr>
          <a:xfrm>
            <a:off x="350253" y="8949566"/>
            <a:ext cx="9191297" cy="727709"/>
          </a:xfrm>
          <a:prstGeom prst="rect">
            <a:avLst/>
          </a:prstGeom>
        </p:spPr>
        <p:txBody>
          <a:bodyPr lIns="0" tIns="0" rIns="0" bIns="0" rtlCol="0" anchor="t">
            <a:spAutoFit/>
          </a:bodyPr>
          <a:lstStyle/>
          <a:p>
            <a:pPr algn="just">
              <a:lnSpc>
                <a:spcPts val="2940"/>
              </a:lnSpc>
            </a:pPr>
            <a:r>
              <a:rPr lang="en-US" sz="2100">
                <a:solidFill>
                  <a:srgbClr val="FFFFFF"/>
                </a:solidFill>
                <a:latin typeface="Canva Sans"/>
              </a:rPr>
              <a:t>Remember, ongoing communication with stakeholders is key to project success!</a:t>
            </a:r>
          </a:p>
        </p:txBody>
      </p:sp>
      <p:grpSp>
        <p:nvGrpSpPr>
          <p:cNvPr id="27" name="Group 27"/>
          <p:cNvGrpSpPr/>
          <p:nvPr/>
        </p:nvGrpSpPr>
        <p:grpSpPr>
          <a:xfrm>
            <a:off x="350253" y="6930979"/>
            <a:ext cx="807124" cy="807124"/>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477749" y="7129723"/>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04</a:t>
            </a:r>
          </a:p>
        </p:txBody>
      </p:sp>
      <p:sp>
        <p:nvSpPr>
          <p:cNvPr id="31" name="TextBox 31"/>
          <p:cNvSpPr txBox="1"/>
          <p:nvPr/>
        </p:nvSpPr>
        <p:spPr>
          <a:xfrm>
            <a:off x="1300967" y="6902404"/>
            <a:ext cx="8401227" cy="1554480"/>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Ongoing Communication:</a:t>
            </a:r>
          </a:p>
          <a:p>
            <a:pPr marL="388618" lvl="1" indent="-194309" algn="l">
              <a:lnSpc>
                <a:spcPts val="2519"/>
              </a:lnSpc>
              <a:buFont typeface="Arial"/>
              <a:buChar char="•"/>
            </a:pPr>
            <a:r>
              <a:rPr lang="en-US" sz="1799">
                <a:solidFill>
                  <a:srgbClr val="FFFFFF"/>
                </a:solidFill>
                <a:latin typeface="Open Sans"/>
              </a:rPr>
              <a:t>Regular meetings</a:t>
            </a:r>
          </a:p>
          <a:p>
            <a:pPr marL="388618" lvl="1" indent="-194309" algn="l">
              <a:lnSpc>
                <a:spcPts val="2519"/>
              </a:lnSpc>
              <a:buFont typeface="Arial"/>
              <a:buChar char="•"/>
            </a:pPr>
            <a:r>
              <a:rPr lang="en-US" sz="1799">
                <a:solidFill>
                  <a:srgbClr val="FFFFFF"/>
                </a:solidFill>
                <a:latin typeface="Open Sans"/>
              </a:rPr>
              <a:t>Status updates</a:t>
            </a:r>
          </a:p>
          <a:p>
            <a:pPr marL="388618" lvl="1" indent="-194309" algn="l">
              <a:lnSpc>
                <a:spcPts val="2519"/>
              </a:lnSpc>
              <a:spcBef>
                <a:spcPct val="0"/>
              </a:spcBef>
              <a:buFont typeface="Arial"/>
              <a:buChar char="•"/>
            </a:pPr>
            <a:r>
              <a:rPr lang="en-US" sz="1799">
                <a:solidFill>
                  <a:srgbClr val="FFFFFF"/>
                </a:solidFill>
                <a:latin typeface="Open Sans"/>
              </a:rPr>
              <a:t>Feedback loop</a:t>
            </a:r>
          </a:p>
          <a:p>
            <a:pPr algn="l">
              <a:lnSpc>
                <a:spcPts val="2519"/>
              </a:lnSpc>
              <a:spcBef>
                <a:spcPct val="0"/>
              </a:spcBef>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36752" y="1850565"/>
            <a:ext cx="4693596" cy="6585871"/>
            <a:chOff x="0" y="0"/>
            <a:chExt cx="6258128" cy="8781161"/>
          </a:xfrm>
        </p:grpSpPr>
        <p:pic>
          <p:nvPicPr>
            <p:cNvPr id="6" name="Picture 6"/>
            <p:cNvPicPr>
              <a:picLocks noChangeAspect="1"/>
            </p:cNvPicPr>
            <p:nvPr/>
          </p:nvPicPr>
          <p:blipFill>
            <a:blip r:embed="rId2" cstate="print"/>
            <a:srcRect t="3257" b="3257"/>
            <a:stretch>
              <a:fillRect/>
            </a:stretch>
          </p:blipFill>
          <p:spPr>
            <a:xfrm>
              <a:off x="0" y="0"/>
              <a:ext cx="6258128" cy="8781161"/>
            </a:xfrm>
            <a:prstGeom prst="rect">
              <a:avLst/>
            </a:prstGeom>
          </p:spPr>
        </p:pic>
      </p:grpSp>
      <p:grpSp>
        <p:nvGrpSpPr>
          <p:cNvPr id="7" name="Group 7"/>
          <p:cNvGrpSpPr/>
          <p:nvPr/>
        </p:nvGrpSpPr>
        <p:grpSpPr>
          <a:xfrm>
            <a:off x="0" y="1850565"/>
            <a:ext cx="1096258" cy="6585871"/>
            <a:chOff x="0" y="0"/>
            <a:chExt cx="156867" cy="942391"/>
          </a:xfrm>
        </p:grpSpPr>
        <p:sp>
          <p:nvSpPr>
            <p:cNvPr id="8" name="Freeform 8"/>
            <p:cNvSpPr/>
            <p:nvPr/>
          </p:nvSpPr>
          <p:spPr>
            <a:xfrm>
              <a:off x="0" y="0"/>
              <a:ext cx="156867" cy="942391"/>
            </a:xfrm>
            <a:custGeom>
              <a:avLst/>
              <a:gdLst/>
              <a:ahLst/>
              <a:cxnLst/>
              <a:rect l="l" t="t" r="r" b="b"/>
              <a:pathLst>
                <a:path w="156867" h="942391">
                  <a:moveTo>
                    <a:pt x="0" y="0"/>
                  </a:moveTo>
                  <a:lnTo>
                    <a:pt x="156867" y="0"/>
                  </a:lnTo>
                  <a:lnTo>
                    <a:pt x="156867" y="942391"/>
                  </a:lnTo>
                  <a:lnTo>
                    <a:pt x="0" y="942391"/>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9" name="TextBox 9"/>
            <p:cNvSpPr txBox="1"/>
            <p:nvPr/>
          </p:nvSpPr>
          <p:spPr>
            <a:xfrm>
              <a:off x="0" y="-38100"/>
              <a:ext cx="156867" cy="98049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57435" y="360123"/>
            <a:ext cx="14851401" cy="815975"/>
          </a:xfrm>
          <a:prstGeom prst="rect">
            <a:avLst/>
          </a:prstGeom>
        </p:spPr>
        <p:txBody>
          <a:bodyPr lIns="0" tIns="0" rIns="0" bIns="0" rtlCol="0" anchor="t">
            <a:spAutoFit/>
          </a:bodyPr>
          <a:lstStyle/>
          <a:p>
            <a:pPr algn="l">
              <a:lnSpc>
                <a:spcPts val="6550"/>
              </a:lnSpc>
            </a:pPr>
            <a:r>
              <a:rPr lang="en-US" sz="5000">
                <a:solidFill>
                  <a:srgbClr val="0AD5ED"/>
                </a:solidFill>
                <a:latin typeface="Anton"/>
              </a:rPr>
              <a:t>PITFALLS TO AVOID IN GAME ARCADE MANAGEMENT SYSTEM</a:t>
            </a:r>
          </a:p>
        </p:txBody>
      </p:sp>
      <p:grpSp>
        <p:nvGrpSpPr>
          <p:cNvPr id="11" name="Group 11"/>
          <p:cNvGrpSpPr/>
          <p:nvPr/>
        </p:nvGrpSpPr>
        <p:grpSpPr>
          <a:xfrm>
            <a:off x="6358799" y="1824776"/>
            <a:ext cx="807124" cy="80712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486296" y="202351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15" name="TextBox 15"/>
          <p:cNvSpPr txBox="1"/>
          <p:nvPr/>
        </p:nvSpPr>
        <p:spPr>
          <a:xfrm>
            <a:off x="7848600" y="1790700"/>
            <a:ext cx="3919295" cy="2244204"/>
          </a:xfrm>
          <a:prstGeom prst="rect">
            <a:avLst/>
          </a:prstGeom>
        </p:spPr>
        <p:txBody>
          <a:bodyPr wrap="square" lIns="0" tIns="0" rIns="0" bIns="0" rtlCol="0" anchor="t">
            <a:spAutoFit/>
          </a:bodyPr>
          <a:lstStyle/>
          <a:p>
            <a:pPr algn="l">
              <a:lnSpc>
                <a:spcPts val="2519"/>
              </a:lnSpc>
            </a:pPr>
            <a:r>
              <a:rPr lang="en-US" sz="1799" dirty="0">
                <a:solidFill>
                  <a:srgbClr val="FFFFFF"/>
                </a:solidFill>
                <a:latin typeface="Open Sans"/>
              </a:rPr>
              <a:t>Requirements Gathering:</a:t>
            </a:r>
          </a:p>
          <a:p>
            <a:pPr marL="388618" lvl="1" indent="-194309" algn="l">
              <a:lnSpc>
                <a:spcPts val="2519"/>
              </a:lnSpc>
              <a:buFont typeface="Arial"/>
              <a:buChar char="•"/>
            </a:pPr>
            <a:r>
              <a:rPr lang="en-US" sz="1799" dirty="0">
                <a:solidFill>
                  <a:srgbClr val="FFFFFF"/>
                </a:solidFill>
                <a:latin typeface="Open Sans"/>
              </a:rPr>
              <a:t>Assuming requirements without stakeholder input</a:t>
            </a:r>
          </a:p>
          <a:p>
            <a:pPr marL="388618" lvl="1" indent="-194309" algn="l">
              <a:lnSpc>
                <a:spcPts val="2519"/>
              </a:lnSpc>
              <a:buFont typeface="Arial"/>
              <a:buChar char="•"/>
            </a:pPr>
            <a:r>
              <a:rPr lang="en-US" sz="1799" dirty="0">
                <a:solidFill>
                  <a:srgbClr val="FFFFFF"/>
                </a:solidFill>
                <a:latin typeface="Open Sans"/>
              </a:rPr>
              <a:t>Omitting critical stakeholders</a:t>
            </a:r>
          </a:p>
          <a:p>
            <a:pPr marL="388618" lvl="1" indent="-194309" algn="l">
              <a:lnSpc>
                <a:spcPts val="2519"/>
              </a:lnSpc>
              <a:buFont typeface="Arial"/>
              <a:buChar char="•"/>
            </a:pPr>
            <a:r>
              <a:rPr lang="en-US" sz="1799" dirty="0">
                <a:solidFill>
                  <a:srgbClr val="FFFFFF"/>
                </a:solidFill>
                <a:latin typeface="Open Sans"/>
              </a:rPr>
              <a:t>Ambiguous requirements documentation</a:t>
            </a:r>
          </a:p>
          <a:p>
            <a:pPr algn="l">
              <a:lnSpc>
                <a:spcPts val="2519"/>
              </a:lnSpc>
              <a:spcBef>
                <a:spcPct val="0"/>
              </a:spcBef>
            </a:pPr>
            <a:endParaRPr dirty="0"/>
          </a:p>
        </p:txBody>
      </p:sp>
      <p:grpSp>
        <p:nvGrpSpPr>
          <p:cNvPr id="16" name="Group 16"/>
          <p:cNvGrpSpPr/>
          <p:nvPr/>
        </p:nvGrpSpPr>
        <p:grpSpPr>
          <a:xfrm>
            <a:off x="11780544" y="1632104"/>
            <a:ext cx="807124" cy="807124"/>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1908040" y="1830848"/>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20" name="TextBox 20"/>
          <p:cNvSpPr txBox="1"/>
          <p:nvPr/>
        </p:nvSpPr>
        <p:spPr>
          <a:xfrm>
            <a:off x="12991392" y="1603529"/>
            <a:ext cx="4871793" cy="1554480"/>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Requirements Analysis:</a:t>
            </a:r>
          </a:p>
          <a:p>
            <a:pPr marL="388618" lvl="1" indent="-194309" algn="l">
              <a:lnSpc>
                <a:spcPts val="2519"/>
              </a:lnSpc>
              <a:buFont typeface="Arial"/>
              <a:buChar char="•"/>
            </a:pPr>
            <a:r>
              <a:rPr lang="en-US" sz="1799">
                <a:solidFill>
                  <a:srgbClr val="FFFFFF"/>
                </a:solidFill>
                <a:latin typeface="Open Sans"/>
              </a:rPr>
              <a:t>Inadequate prioritization</a:t>
            </a:r>
          </a:p>
          <a:p>
            <a:pPr marL="388618" lvl="1" indent="-194309" algn="l">
              <a:lnSpc>
                <a:spcPts val="2519"/>
              </a:lnSpc>
              <a:buFont typeface="Arial"/>
              <a:buChar char="•"/>
            </a:pPr>
            <a:r>
              <a:rPr lang="en-US" sz="1799">
                <a:solidFill>
                  <a:srgbClr val="FFFFFF"/>
                </a:solidFill>
                <a:latin typeface="Open Sans"/>
              </a:rPr>
              <a:t>Inconsistent requirements interpretation</a:t>
            </a:r>
          </a:p>
          <a:p>
            <a:pPr marL="388618" lvl="1" indent="-194309" algn="l">
              <a:lnSpc>
                <a:spcPts val="2519"/>
              </a:lnSpc>
              <a:buFont typeface="Arial"/>
              <a:buChar char="•"/>
            </a:pPr>
            <a:r>
              <a:rPr lang="en-US" sz="1799">
                <a:solidFill>
                  <a:srgbClr val="FFFFFF"/>
                </a:solidFill>
                <a:latin typeface="Open Sans"/>
              </a:rPr>
              <a:t>Overlooking stakeholder feedback</a:t>
            </a:r>
          </a:p>
          <a:p>
            <a:pPr algn="l">
              <a:lnSpc>
                <a:spcPts val="2519"/>
              </a:lnSpc>
              <a:spcBef>
                <a:spcPct val="0"/>
              </a:spcBef>
            </a:pPr>
            <a:endParaRPr/>
          </a:p>
        </p:txBody>
      </p:sp>
      <p:grpSp>
        <p:nvGrpSpPr>
          <p:cNvPr id="21" name="Group 21"/>
          <p:cNvGrpSpPr/>
          <p:nvPr/>
        </p:nvGrpSpPr>
        <p:grpSpPr>
          <a:xfrm>
            <a:off x="6358799" y="5093747"/>
            <a:ext cx="807124" cy="807124"/>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6486296" y="5292491"/>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25" name="TextBox 25"/>
          <p:cNvSpPr txBox="1"/>
          <p:nvPr/>
        </p:nvSpPr>
        <p:spPr>
          <a:xfrm>
            <a:off x="7285067" y="5065172"/>
            <a:ext cx="4023245" cy="1868805"/>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WBS Implementation:</a:t>
            </a:r>
          </a:p>
          <a:p>
            <a:pPr marL="388618" lvl="1" indent="-194309" algn="l">
              <a:lnSpc>
                <a:spcPts val="2519"/>
              </a:lnSpc>
              <a:buFont typeface="Arial"/>
              <a:buChar char="•"/>
            </a:pPr>
            <a:r>
              <a:rPr lang="en-US" sz="1799">
                <a:solidFill>
                  <a:srgbClr val="FFFFFF"/>
                </a:solidFill>
                <a:latin typeface="Open Sans"/>
              </a:rPr>
              <a:t>Poorly defined tasks and objectives</a:t>
            </a:r>
          </a:p>
          <a:p>
            <a:pPr marL="388618" lvl="1" indent="-194309" algn="l">
              <a:lnSpc>
                <a:spcPts val="2519"/>
              </a:lnSpc>
              <a:buFont typeface="Arial"/>
              <a:buChar char="•"/>
            </a:pPr>
            <a:r>
              <a:rPr lang="en-US" sz="1799">
                <a:solidFill>
                  <a:srgbClr val="FFFFFF"/>
                </a:solidFill>
                <a:latin typeface="Open Sans"/>
              </a:rPr>
              <a:t>Inadequate resource allocation</a:t>
            </a:r>
          </a:p>
          <a:p>
            <a:pPr marL="388618" lvl="1" indent="-194309" algn="l">
              <a:lnSpc>
                <a:spcPts val="2519"/>
              </a:lnSpc>
              <a:buFont typeface="Arial"/>
              <a:buChar char="•"/>
            </a:pPr>
            <a:r>
              <a:rPr lang="en-US" sz="1799">
                <a:solidFill>
                  <a:srgbClr val="FFFFFF"/>
                </a:solidFill>
                <a:latin typeface="Open Sans"/>
              </a:rPr>
              <a:t>Lack of flexibility in WBS structure</a:t>
            </a:r>
          </a:p>
          <a:p>
            <a:pPr algn="l">
              <a:lnSpc>
                <a:spcPts val="2519"/>
              </a:lnSpc>
              <a:spcBef>
                <a:spcPct val="0"/>
              </a:spcBef>
            </a:pPr>
            <a:endParaRPr/>
          </a:p>
        </p:txBody>
      </p:sp>
      <p:sp>
        <p:nvSpPr>
          <p:cNvPr id="26" name="TextBox 26"/>
          <p:cNvSpPr txBox="1"/>
          <p:nvPr/>
        </p:nvSpPr>
        <p:spPr>
          <a:xfrm>
            <a:off x="6358799" y="7922403"/>
            <a:ext cx="11657292" cy="656589"/>
          </a:xfrm>
          <a:prstGeom prst="rect">
            <a:avLst/>
          </a:prstGeom>
        </p:spPr>
        <p:txBody>
          <a:bodyPr lIns="0" tIns="0" rIns="0" bIns="0" rtlCol="0" anchor="t">
            <a:spAutoFit/>
          </a:bodyPr>
          <a:lstStyle/>
          <a:p>
            <a:pPr algn="just">
              <a:lnSpc>
                <a:spcPts val="2660"/>
              </a:lnSpc>
            </a:pPr>
            <a:r>
              <a:rPr lang="en-US" sz="1900">
                <a:solidFill>
                  <a:srgbClr val="FFFFFF"/>
                </a:solidFill>
                <a:latin typeface="Canva Sans"/>
              </a:rPr>
              <a:t>By avoiding these common pitfalls, you can ensure a successful Game Arcade Management System project!</a:t>
            </a:r>
          </a:p>
        </p:txBody>
      </p:sp>
      <p:grpSp>
        <p:nvGrpSpPr>
          <p:cNvPr id="27" name="Group 27"/>
          <p:cNvGrpSpPr/>
          <p:nvPr/>
        </p:nvGrpSpPr>
        <p:grpSpPr>
          <a:xfrm>
            <a:off x="11780544" y="5093747"/>
            <a:ext cx="807124" cy="807124"/>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1908040" y="5292491"/>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04</a:t>
            </a:r>
          </a:p>
        </p:txBody>
      </p:sp>
      <p:sp>
        <p:nvSpPr>
          <p:cNvPr id="31" name="TextBox 31"/>
          <p:cNvSpPr txBox="1"/>
          <p:nvPr/>
        </p:nvSpPr>
        <p:spPr>
          <a:xfrm>
            <a:off x="12706811" y="5065172"/>
            <a:ext cx="5400072" cy="2497455"/>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Examples:</a:t>
            </a:r>
          </a:p>
          <a:p>
            <a:pPr marL="388618" lvl="1" indent="-194309" algn="l">
              <a:lnSpc>
                <a:spcPts val="2519"/>
              </a:lnSpc>
              <a:buFont typeface="Arial"/>
              <a:buChar char="•"/>
            </a:pPr>
            <a:r>
              <a:rPr lang="en-US" sz="1799">
                <a:solidFill>
                  <a:srgbClr val="FFFFFF"/>
                </a:solidFill>
                <a:latin typeface="Open Sans"/>
              </a:rPr>
              <a:t>Assuming a game's popularity without player feedback</a:t>
            </a:r>
          </a:p>
          <a:p>
            <a:pPr marL="388618" lvl="1" indent="-194309" algn="l">
              <a:lnSpc>
                <a:spcPts val="2519"/>
              </a:lnSpc>
              <a:buFont typeface="Arial"/>
              <a:buChar char="•"/>
            </a:pPr>
            <a:r>
              <a:rPr lang="en-US" sz="1799">
                <a:solidFill>
                  <a:srgbClr val="FFFFFF"/>
                </a:solidFill>
                <a:latin typeface="Open Sans"/>
              </a:rPr>
              <a:t>Omitting arcade staff input on game maintenance needs</a:t>
            </a:r>
          </a:p>
          <a:p>
            <a:pPr marL="388618" lvl="1" indent="-194309" algn="l">
              <a:lnSpc>
                <a:spcPts val="2519"/>
              </a:lnSpc>
              <a:buFont typeface="Arial"/>
              <a:buChar char="•"/>
            </a:pPr>
            <a:r>
              <a:rPr lang="en-US" sz="1799">
                <a:solidFill>
                  <a:srgbClr val="FFFFFF"/>
                </a:solidFill>
                <a:latin typeface="Open Sans"/>
              </a:rPr>
              <a:t>Ambiguous documentation leading to misunderstandings</a:t>
            </a:r>
          </a:p>
          <a:p>
            <a:pPr algn="l">
              <a:lnSpc>
                <a:spcPts val="2519"/>
              </a:lnSpc>
              <a:spcBef>
                <a:spcPct val="0"/>
              </a:spcBef>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a:off x="10408219" y="671161"/>
            <a:ext cx="7698664" cy="7232152"/>
            <a:chOff x="0" y="0"/>
            <a:chExt cx="10264885" cy="9642870"/>
          </a:xfrm>
        </p:grpSpPr>
        <p:pic>
          <p:nvPicPr>
            <p:cNvPr id="3" name="Picture 3"/>
            <p:cNvPicPr>
              <a:picLocks noChangeAspect="1"/>
            </p:cNvPicPr>
            <p:nvPr/>
          </p:nvPicPr>
          <p:blipFill>
            <a:blip r:embed="rId2" cstate="print"/>
            <a:srcRect t="18706" b="18706"/>
            <a:stretch>
              <a:fillRect/>
            </a:stretch>
          </p:blipFill>
          <p:spPr>
            <a:xfrm>
              <a:off x="0" y="0"/>
              <a:ext cx="10264885" cy="9642870"/>
            </a:xfrm>
            <a:prstGeom prst="rect">
              <a:avLst/>
            </a:prstGeom>
          </p:spPr>
        </p:pic>
      </p:grpSp>
      <p:grpSp>
        <p:nvGrpSpPr>
          <p:cNvPr id="4" name="Group 4"/>
          <p:cNvGrpSpPr/>
          <p:nvPr/>
        </p:nvGrpSpPr>
        <p:grpSpPr>
          <a:xfrm rot="-5400000">
            <a:off x="17608159" y="8578459"/>
            <a:ext cx="997448" cy="362234"/>
            <a:chOff x="0" y="0"/>
            <a:chExt cx="1154854" cy="419398"/>
          </a:xfrm>
        </p:grpSpPr>
        <p:sp>
          <p:nvSpPr>
            <p:cNvPr id="5" name="Freeform 5"/>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6" name="TextBox 6"/>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340607" y="671161"/>
            <a:ext cx="3776495" cy="7232152"/>
            <a:chOff x="0" y="0"/>
            <a:chExt cx="5035327" cy="9642870"/>
          </a:xfrm>
        </p:grpSpPr>
        <p:pic>
          <p:nvPicPr>
            <p:cNvPr id="8" name="Picture 8"/>
            <p:cNvPicPr>
              <a:picLocks noChangeAspect="1"/>
            </p:cNvPicPr>
            <p:nvPr/>
          </p:nvPicPr>
          <p:blipFill>
            <a:blip r:embed="rId3" cstate="print"/>
            <a:srcRect l="16870" r="4753"/>
            <a:stretch>
              <a:fillRect/>
            </a:stretch>
          </p:blipFill>
          <p:spPr>
            <a:xfrm>
              <a:off x="0" y="0"/>
              <a:ext cx="5035327" cy="9642870"/>
            </a:xfrm>
            <a:prstGeom prst="rect">
              <a:avLst/>
            </a:prstGeom>
          </p:spPr>
        </p:pic>
      </p:grpSp>
      <p:grpSp>
        <p:nvGrpSpPr>
          <p:cNvPr id="9" name="Group 9"/>
          <p:cNvGrpSpPr/>
          <p:nvPr/>
        </p:nvGrpSpPr>
        <p:grpSpPr>
          <a:xfrm>
            <a:off x="1623544" y="605131"/>
            <a:ext cx="4717063" cy="4717063"/>
            <a:chOff x="0" y="0"/>
            <a:chExt cx="6289418" cy="6289418"/>
          </a:xfrm>
        </p:grpSpPr>
        <p:pic>
          <p:nvPicPr>
            <p:cNvPr id="10" name="Picture 10"/>
            <p:cNvPicPr>
              <a:picLocks noChangeAspect="1"/>
            </p:cNvPicPr>
            <p:nvPr/>
          </p:nvPicPr>
          <p:blipFill>
            <a:blip r:embed="rId4" cstate="print"/>
            <a:srcRect t="16687" b="16687"/>
            <a:stretch>
              <a:fillRect/>
            </a:stretch>
          </p:blipFill>
          <p:spPr>
            <a:xfrm>
              <a:off x="0" y="0"/>
              <a:ext cx="6289418" cy="6289418"/>
            </a:xfrm>
            <a:prstGeom prst="rect">
              <a:avLst/>
            </a:prstGeom>
          </p:spPr>
        </p:pic>
      </p:grpSp>
      <p:sp>
        <p:nvSpPr>
          <p:cNvPr id="11" name="TextBox 11"/>
          <p:cNvSpPr txBox="1"/>
          <p:nvPr/>
        </p:nvSpPr>
        <p:spPr>
          <a:xfrm>
            <a:off x="630306" y="6496126"/>
            <a:ext cx="3878600" cy="981583"/>
          </a:xfrm>
          <a:prstGeom prst="rect">
            <a:avLst/>
          </a:prstGeom>
        </p:spPr>
        <p:txBody>
          <a:bodyPr lIns="0" tIns="0" rIns="0" bIns="0" rtlCol="0" anchor="t">
            <a:spAutoFit/>
          </a:bodyPr>
          <a:lstStyle/>
          <a:p>
            <a:pPr algn="l">
              <a:lnSpc>
                <a:spcPts val="7990"/>
              </a:lnSpc>
            </a:pPr>
            <a:r>
              <a:rPr lang="en-US" sz="6099">
                <a:solidFill>
                  <a:srgbClr val="0AD5ED"/>
                </a:solidFill>
                <a:latin typeface="Anton"/>
              </a:rPr>
              <a:t> Q&amp;A</a:t>
            </a:r>
          </a:p>
        </p:txBody>
      </p:sp>
      <p:sp>
        <p:nvSpPr>
          <p:cNvPr id="12" name="TextBox 12"/>
          <p:cNvSpPr txBox="1"/>
          <p:nvPr/>
        </p:nvSpPr>
        <p:spPr>
          <a:xfrm>
            <a:off x="236485" y="7620704"/>
            <a:ext cx="11310570" cy="2611120"/>
          </a:xfrm>
          <a:prstGeom prst="rect">
            <a:avLst/>
          </a:prstGeom>
        </p:spPr>
        <p:txBody>
          <a:bodyPr lIns="0" tIns="0" rIns="0" bIns="0" rtlCol="0" anchor="t">
            <a:spAutoFit/>
          </a:bodyPr>
          <a:lstStyle/>
          <a:p>
            <a:pPr algn="l">
              <a:lnSpc>
                <a:spcPts val="2939"/>
              </a:lnSpc>
            </a:pPr>
            <a:r>
              <a:rPr lang="en-US" sz="2099">
                <a:solidFill>
                  <a:srgbClr val="FFFFFF"/>
                </a:solidFill>
                <a:latin typeface="Open Sans"/>
              </a:rPr>
              <a:t>Audience Questions:</a:t>
            </a:r>
          </a:p>
          <a:p>
            <a:pPr marL="453387" lvl="1" indent="-226693" algn="l">
              <a:lnSpc>
                <a:spcPts val="2939"/>
              </a:lnSpc>
              <a:buFont typeface="Arial"/>
              <a:buChar char="•"/>
            </a:pPr>
            <a:r>
              <a:rPr lang="en-US" sz="2099">
                <a:solidFill>
                  <a:srgbClr val="FFFFFF"/>
                </a:solidFill>
                <a:latin typeface="Open Sans"/>
              </a:rPr>
              <a:t>Do you have any questions about requirements gathering, analysis, or WBS implementation for the Game Arcade Management System project?</a:t>
            </a:r>
          </a:p>
          <a:p>
            <a:pPr marL="453387" lvl="1" indent="-226693" algn="l">
              <a:lnSpc>
                <a:spcPts val="2939"/>
              </a:lnSpc>
              <a:buFont typeface="Arial"/>
              <a:buChar char="•"/>
            </a:pPr>
            <a:r>
              <a:rPr lang="en-US" sz="2099">
                <a:solidFill>
                  <a:srgbClr val="FFFFFF"/>
                </a:solidFill>
                <a:latin typeface="Open Sans"/>
              </a:rPr>
              <a:t>Are there any specific challenges or scenarios you'd like to discuss?</a:t>
            </a:r>
          </a:p>
          <a:p>
            <a:pPr marL="453387" lvl="1" indent="-226693" algn="l">
              <a:lnSpc>
                <a:spcPts val="2939"/>
              </a:lnSpc>
              <a:buFont typeface="Arial"/>
              <a:buChar char="•"/>
            </a:pPr>
            <a:r>
              <a:rPr lang="en-US" sz="2099">
                <a:solidFill>
                  <a:srgbClr val="FFFFFF"/>
                </a:solidFill>
                <a:latin typeface="Open Sans"/>
              </a:rPr>
              <a:t>How can we apply these best practices and avoid pitfalls in our own projects?</a:t>
            </a:r>
          </a:p>
          <a:p>
            <a:pPr marL="453387" lvl="1" indent="-226693" algn="l">
              <a:lnSpc>
                <a:spcPts val="2939"/>
              </a:lnSpc>
              <a:buFont typeface="Arial"/>
              <a:buChar char="•"/>
            </a:pPr>
            <a:r>
              <a:rPr lang="en-US" sz="2099">
                <a:solidFill>
                  <a:srgbClr val="FFFFFF"/>
                </a:solidFill>
                <a:latin typeface="Open Sans"/>
              </a:rPr>
              <a:t>Go ahead, ask your questions and let's continue the discussion!</a:t>
            </a:r>
          </a:p>
          <a:p>
            <a:pPr algn="l">
              <a:lnSpc>
                <a:spcPts val="3219"/>
              </a:lnSpc>
              <a:spcBef>
                <a:spcPct val="0"/>
              </a:spcBef>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1028700"/>
            <a:ext cx="6000828" cy="3449388"/>
            <a:chOff x="0" y="0"/>
            <a:chExt cx="858676" cy="493583"/>
          </a:xfrm>
        </p:grpSpPr>
        <p:sp>
          <p:nvSpPr>
            <p:cNvPr id="6" name="Freeform 6"/>
            <p:cNvSpPr/>
            <p:nvPr/>
          </p:nvSpPr>
          <p:spPr>
            <a:xfrm>
              <a:off x="0" y="0"/>
              <a:ext cx="858676" cy="493583"/>
            </a:xfrm>
            <a:custGeom>
              <a:avLst/>
              <a:gdLst/>
              <a:ahLst/>
              <a:cxnLst/>
              <a:rect l="l" t="t" r="r" b="b"/>
              <a:pathLst>
                <a:path w="858676" h="493583">
                  <a:moveTo>
                    <a:pt x="0" y="0"/>
                  </a:moveTo>
                  <a:lnTo>
                    <a:pt x="858676" y="0"/>
                  </a:lnTo>
                  <a:lnTo>
                    <a:pt x="858676" y="493583"/>
                  </a:lnTo>
                  <a:lnTo>
                    <a:pt x="0" y="493583"/>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7" name="TextBox 7"/>
            <p:cNvSpPr txBox="1"/>
            <p:nvPr/>
          </p:nvSpPr>
          <p:spPr>
            <a:xfrm>
              <a:off x="0" y="-38100"/>
              <a:ext cx="858676" cy="53168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706" y="2160595"/>
            <a:ext cx="8396824" cy="6413075"/>
          </a:xfrm>
          <a:custGeom>
            <a:avLst/>
            <a:gdLst/>
            <a:ahLst/>
            <a:cxnLst/>
            <a:rect l="l" t="t" r="r" b="b"/>
            <a:pathLst>
              <a:path w="8396824" h="6413075">
                <a:moveTo>
                  <a:pt x="0" y="0"/>
                </a:moveTo>
                <a:lnTo>
                  <a:pt x="8396824" y="0"/>
                </a:lnTo>
                <a:lnTo>
                  <a:pt x="8396824" y="6413075"/>
                </a:lnTo>
                <a:lnTo>
                  <a:pt x="0" y="6413075"/>
                </a:lnTo>
                <a:lnTo>
                  <a:pt x="0" y="0"/>
                </a:lnTo>
                <a:close/>
              </a:path>
            </a:pathLst>
          </a:custGeom>
          <a:blipFill>
            <a:blip r:embed="rId2" cstate="print"/>
            <a:stretch>
              <a:fillRect/>
            </a:stretch>
          </a:blipFill>
        </p:spPr>
      </p:sp>
      <p:grpSp>
        <p:nvGrpSpPr>
          <p:cNvPr id="9" name="Group 9"/>
          <p:cNvGrpSpPr/>
          <p:nvPr/>
        </p:nvGrpSpPr>
        <p:grpSpPr>
          <a:xfrm>
            <a:off x="187016" y="2350442"/>
            <a:ext cx="7987379" cy="4255293"/>
            <a:chOff x="0" y="0"/>
            <a:chExt cx="10649838" cy="5673724"/>
          </a:xfrm>
        </p:grpSpPr>
        <p:pic>
          <p:nvPicPr>
            <p:cNvPr id="10" name="Picture 10"/>
            <p:cNvPicPr>
              <a:picLocks noChangeAspect="1"/>
            </p:cNvPicPr>
            <p:nvPr/>
          </p:nvPicPr>
          <p:blipFill>
            <a:blip r:embed="rId3" cstate="print"/>
            <a:srcRect l="6076" t="24401" b="494"/>
            <a:stretch>
              <a:fillRect/>
            </a:stretch>
          </p:blipFill>
          <p:spPr>
            <a:xfrm>
              <a:off x="0" y="0"/>
              <a:ext cx="10649838" cy="5673724"/>
            </a:xfrm>
            <a:prstGeom prst="rect">
              <a:avLst/>
            </a:prstGeom>
          </p:spPr>
        </p:pic>
      </p:grpSp>
      <p:sp>
        <p:nvSpPr>
          <p:cNvPr id="11" name="TextBox 11"/>
          <p:cNvSpPr txBox="1"/>
          <p:nvPr/>
        </p:nvSpPr>
        <p:spPr>
          <a:xfrm>
            <a:off x="187016" y="122732"/>
            <a:ext cx="4537384" cy="846386"/>
          </a:xfrm>
          <a:prstGeom prst="rect">
            <a:avLst/>
          </a:prstGeom>
        </p:spPr>
        <p:txBody>
          <a:bodyPr wrap="square" lIns="0" tIns="0" rIns="0" bIns="0" rtlCol="0" anchor="t">
            <a:spAutoFit/>
          </a:bodyPr>
          <a:lstStyle/>
          <a:p>
            <a:pPr algn="l">
              <a:lnSpc>
                <a:spcPts val="6550"/>
              </a:lnSpc>
            </a:pPr>
            <a:r>
              <a:rPr lang="en-US" sz="5000" dirty="0">
                <a:solidFill>
                  <a:srgbClr val="0AD5ED"/>
                </a:solidFill>
                <a:latin typeface="Anton"/>
              </a:rPr>
              <a:t>CONCLUSION</a:t>
            </a:r>
          </a:p>
        </p:txBody>
      </p:sp>
      <p:sp>
        <p:nvSpPr>
          <p:cNvPr id="12" name="TextBox 12"/>
          <p:cNvSpPr txBox="1"/>
          <p:nvPr/>
        </p:nvSpPr>
        <p:spPr>
          <a:xfrm>
            <a:off x="8487334" y="132257"/>
            <a:ext cx="9438432" cy="10045861"/>
          </a:xfrm>
          <a:prstGeom prst="rect">
            <a:avLst/>
          </a:prstGeom>
        </p:spPr>
        <p:txBody>
          <a:bodyPr lIns="0" tIns="0" rIns="0" bIns="0" rtlCol="0" anchor="t">
            <a:spAutoFit/>
          </a:bodyPr>
          <a:lstStyle/>
          <a:p>
            <a:pPr algn="l">
              <a:lnSpc>
                <a:spcPts val="3316"/>
              </a:lnSpc>
            </a:pPr>
            <a:r>
              <a:rPr lang="en-US" sz="2368">
                <a:solidFill>
                  <a:srgbClr val="FFFFFF"/>
                </a:solidFill>
                <a:latin typeface="Open Sans Bold Italics"/>
              </a:rPr>
              <a:t>Key Takeaways:</a:t>
            </a:r>
          </a:p>
          <a:p>
            <a:pPr marL="511390" lvl="1" indent="-255695" algn="l">
              <a:lnSpc>
                <a:spcPts val="3316"/>
              </a:lnSpc>
              <a:buAutoNum type="arabicPeriod"/>
            </a:pPr>
            <a:r>
              <a:rPr lang="en-US" sz="2368">
                <a:solidFill>
                  <a:srgbClr val="FFFFFF"/>
                </a:solidFill>
                <a:latin typeface="Open Sans"/>
              </a:rPr>
              <a:t>Effective Requirements Gathering is crucial for project success, involving active listening, open-ended questions, and multiple sources.</a:t>
            </a:r>
          </a:p>
          <a:p>
            <a:pPr marL="511390" lvl="1" indent="-255695" algn="l">
              <a:lnSpc>
                <a:spcPts val="3316"/>
              </a:lnSpc>
              <a:buAutoNum type="arabicPeriod"/>
            </a:pPr>
            <a:r>
              <a:rPr lang="en-US" sz="2368">
                <a:solidFill>
                  <a:srgbClr val="FFFFFF"/>
                </a:solidFill>
                <a:latin typeface="Open Sans"/>
              </a:rPr>
              <a:t>Thorough Requirements Analysis ensures clear, concise, and traceable requirements, prioritized and validated with stakeholders.</a:t>
            </a:r>
          </a:p>
          <a:p>
            <a:pPr marL="511390" lvl="1" indent="-255695" algn="l">
              <a:lnSpc>
                <a:spcPts val="3316"/>
              </a:lnSpc>
              <a:buAutoNum type="arabicPeriod"/>
            </a:pPr>
            <a:r>
              <a:rPr lang="en-US" sz="2368">
                <a:solidFill>
                  <a:srgbClr val="FFFFFF"/>
                </a:solidFill>
                <a:latin typeface="Open Sans"/>
              </a:rPr>
              <a:t>Well-Structured WBS breaks down tasks hierarchically, allocating resources and ensuring feasibility.</a:t>
            </a:r>
          </a:p>
          <a:p>
            <a:pPr marL="511390" lvl="1" indent="-255695" algn="l">
              <a:lnSpc>
                <a:spcPts val="3316"/>
              </a:lnSpc>
              <a:buAutoNum type="arabicPeriod"/>
            </a:pPr>
            <a:r>
              <a:rPr lang="en-US" sz="2368">
                <a:solidFill>
                  <a:srgbClr val="FFFFFF"/>
                </a:solidFill>
                <a:latin typeface="Open Sans"/>
              </a:rPr>
              <a:t>Ongoing Communication with stakeholders is vital throughout the project lifecycle.</a:t>
            </a:r>
          </a:p>
          <a:p>
            <a:pPr marL="511390" lvl="1" indent="-255695" algn="l">
              <a:lnSpc>
                <a:spcPts val="3316"/>
              </a:lnSpc>
              <a:buAutoNum type="arabicPeriod"/>
            </a:pPr>
            <a:r>
              <a:rPr lang="en-US" sz="2368">
                <a:solidFill>
                  <a:srgbClr val="FFFFFF"/>
                </a:solidFill>
                <a:latin typeface="Open Sans"/>
              </a:rPr>
              <a:t>Pitfalls to Avoid include assuming requirements, omitting stakeholders, and poorly defined tasks.</a:t>
            </a:r>
          </a:p>
          <a:p>
            <a:pPr algn="l">
              <a:lnSpc>
                <a:spcPts val="3316"/>
              </a:lnSpc>
            </a:pPr>
            <a:r>
              <a:rPr lang="en-US" sz="2368">
                <a:solidFill>
                  <a:srgbClr val="FFFFFF"/>
                </a:solidFill>
                <a:latin typeface="Open Sans Bold Italics"/>
              </a:rPr>
              <a:t>Significance of Requirements Gathering, Analysis, and WBS:</a:t>
            </a:r>
          </a:p>
          <a:p>
            <a:pPr marL="511390" lvl="1" indent="-255695" algn="l">
              <a:lnSpc>
                <a:spcPts val="3316"/>
              </a:lnSpc>
              <a:buFont typeface="Arial"/>
              <a:buChar char="•"/>
            </a:pPr>
            <a:r>
              <a:rPr lang="en-US" sz="2368">
                <a:solidFill>
                  <a:srgbClr val="FFFFFF"/>
                </a:solidFill>
                <a:latin typeface="Open Sans"/>
              </a:rPr>
              <a:t>Ensures project alignment with stakeholder needs and expectations</a:t>
            </a:r>
          </a:p>
          <a:p>
            <a:pPr marL="511390" lvl="1" indent="-255695" algn="l">
              <a:lnSpc>
                <a:spcPts val="3316"/>
              </a:lnSpc>
              <a:buFont typeface="Arial"/>
              <a:buChar char="•"/>
            </a:pPr>
            <a:r>
              <a:rPr lang="en-US" sz="2368">
                <a:solidFill>
                  <a:srgbClr val="FFFFFF"/>
                </a:solidFill>
                <a:latin typeface="Open Sans"/>
              </a:rPr>
              <a:t>Reduces project risk and uncertainty</a:t>
            </a:r>
          </a:p>
          <a:p>
            <a:pPr marL="511390" lvl="1" indent="-255695" algn="l">
              <a:lnSpc>
                <a:spcPts val="3316"/>
              </a:lnSpc>
              <a:buFont typeface="Arial"/>
              <a:buChar char="•"/>
            </a:pPr>
            <a:r>
              <a:rPr lang="en-US" sz="2368">
                <a:solidFill>
                  <a:srgbClr val="FFFFFF"/>
                </a:solidFill>
                <a:latin typeface="Open Sans"/>
              </a:rPr>
              <a:t>Improves project scope, schedule, and budget management</a:t>
            </a:r>
          </a:p>
          <a:p>
            <a:pPr marL="511390" lvl="1" indent="-255695" algn="l">
              <a:lnSpc>
                <a:spcPts val="3316"/>
              </a:lnSpc>
              <a:buFont typeface="Arial"/>
              <a:buChar char="•"/>
            </a:pPr>
            <a:r>
              <a:rPr lang="en-US" sz="2368">
                <a:solidFill>
                  <a:srgbClr val="FFFFFF"/>
                </a:solidFill>
                <a:latin typeface="Open Sans"/>
              </a:rPr>
              <a:t>Enhances team collaboration and communication</a:t>
            </a:r>
          </a:p>
          <a:p>
            <a:pPr marL="511390" lvl="1" indent="-255695" algn="l">
              <a:lnSpc>
                <a:spcPts val="3316"/>
              </a:lnSpc>
              <a:buFont typeface="Arial"/>
              <a:buChar char="•"/>
            </a:pPr>
            <a:r>
              <a:rPr lang="en-US" sz="2368">
                <a:solidFill>
                  <a:srgbClr val="FFFFFF"/>
                </a:solidFill>
                <a:latin typeface="Open Sans"/>
              </a:rPr>
              <a:t>Increases project success rates</a:t>
            </a:r>
          </a:p>
          <a:p>
            <a:pPr algn="l">
              <a:lnSpc>
                <a:spcPts val="3316"/>
              </a:lnSpc>
            </a:pPr>
            <a:r>
              <a:rPr lang="en-US" sz="2368">
                <a:solidFill>
                  <a:srgbClr val="FFFFFF"/>
                </a:solidFill>
                <a:latin typeface="Open Sans"/>
              </a:rPr>
              <a:t>By applying these best practices and avoiding common pitfalls, you'll be well on your way to delivering successful projects that meet stakeholder needs and expectations!</a:t>
            </a:r>
          </a:p>
          <a:p>
            <a:pPr algn="l">
              <a:lnSpc>
                <a:spcPts val="3316"/>
              </a:lnSpc>
              <a:spcBef>
                <a:spcPct val="0"/>
              </a:spcBef>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558129" y="0"/>
            <a:ext cx="6585871" cy="6585871"/>
            <a:chOff x="0" y="0"/>
            <a:chExt cx="8781161" cy="8781161"/>
          </a:xfrm>
        </p:grpSpPr>
        <p:pic>
          <p:nvPicPr>
            <p:cNvPr id="6" name="Picture 6"/>
            <p:cNvPicPr>
              <a:picLocks noChangeAspect="1"/>
            </p:cNvPicPr>
            <p:nvPr/>
          </p:nvPicPr>
          <p:blipFill>
            <a:blip r:embed="rId2" cstate="print"/>
            <a:srcRect l="27024" r="6350"/>
            <a:stretch>
              <a:fillRect/>
            </a:stretch>
          </p:blipFill>
          <p:spPr>
            <a:xfrm flipH="1">
              <a:off x="0" y="0"/>
              <a:ext cx="8781161" cy="8781161"/>
            </a:xfrm>
            <a:prstGeom prst="rect">
              <a:avLst/>
            </a:prstGeom>
          </p:spPr>
        </p:pic>
      </p:grpSp>
      <p:grpSp>
        <p:nvGrpSpPr>
          <p:cNvPr id="7" name="Group 7"/>
          <p:cNvGrpSpPr/>
          <p:nvPr/>
        </p:nvGrpSpPr>
        <p:grpSpPr>
          <a:xfrm>
            <a:off x="0" y="6900793"/>
            <a:ext cx="9144000" cy="3386207"/>
            <a:chOff x="0" y="0"/>
            <a:chExt cx="12192000" cy="4514942"/>
          </a:xfrm>
        </p:grpSpPr>
        <p:pic>
          <p:nvPicPr>
            <p:cNvPr id="8" name="Picture 8"/>
            <p:cNvPicPr>
              <a:picLocks noChangeAspect="1"/>
            </p:cNvPicPr>
            <p:nvPr/>
          </p:nvPicPr>
          <p:blipFill>
            <a:blip r:embed="rId3" cstate="print"/>
            <a:srcRect t="17017" b="27400"/>
            <a:stretch>
              <a:fillRect/>
            </a:stretch>
          </p:blipFill>
          <p:spPr>
            <a:xfrm>
              <a:off x="0" y="0"/>
              <a:ext cx="12192000" cy="4514942"/>
            </a:xfrm>
            <a:prstGeom prst="rect">
              <a:avLst/>
            </a:prstGeom>
          </p:spPr>
        </p:pic>
      </p:grpSp>
      <p:grpSp>
        <p:nvGrpSpPr>
          <p:cNvPr id="9" name="Group 9"/>
          <p:cNvGrpSpPr/>
          <p:nvPr/>
        </p:nvGrpSpPr>
        <p:grpSpPr>
          <a:xfrm>
            <a:off x="0" y="1219200"/>
            <a:ext cx="2308538" cy="5366671"/>
            <a:chOff x="0" y="0"/>
            <a:chExt cx="330335" cy="767932"/>
          </a:xfrm>
        </p:grpSpPr>
        <p:sp>
          <p:nvSpPr>
            <p:cNvPr id="10" name="Freeform 10"/>
            <p:cNvSpPr/>
            <p:nvPr/>
          </p:nvSpPr>
          <p:spPr>
            <a:xfrm>
              <a:off x="0" y="0"/>
              <a:ext cx="330335" cy="767932"/>
            </a:xfrm>
            <a:custGeom>
              <a:avLst/>
              <a:gdLst/>
              <a:ahLst/>
              <a:cxnLst/>
              <a:rect l="l" t="t" r="r" b="b"/>
              <a:pathLst>
                <a:path w="330335" h="767932">
                  <a:moveTo>
                    <a:pt x="0" y="0"/>
                  </a:moveTo>
                  <a:lnTo>
                    <a:pt x="330335" y="0"/>
                  </a:lnTo>
                  <a:lnTo>
                    <a:pt x="330335" y="767932"/>
                  </a:lnTo>
                  <a:lnTo>
                    <a:pt x="0" y="767932"/>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11" name="TextBox 11"/>
            <p:cNvSpPr txBox="1"/>
            <p:nvPr/>
          </p:nvSpPr>
          <p:spPr>
            <a:xfrm>
              <a:off x="0" y="-38100"/>
              <a:ext cx="330335" cy="806032"/>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9540147" y="177800"/>
            <a:ext cx="6148859" cy="815975"/>
          </a:xfrm>
          <a:prstGeom prst="rect">
            <a:avLst/>
          </a:prstGeom>
        </p:spPr>
        <p:txBody>
          <a:bodyPr lIns="0" tIns="0" rIns="0" bIns="0" rtlCol="0" anchor="t">
            <a:spAutoFit/>
          </a:bodyPr>
          <a:lstStyle/>
          <a:p>
            <a:pPr algn="l">
              <a:lnSpc>
                <a:spcPts val="6550"/>
              </a:lnSpc>
            </a:pPr>
            <a:r>
              <a:rPr lang="en-US" sz="5000" dirty="0">
                <a:solidFill>
                  <a:srgbClr val="0AD5ED"/>
                </a:solidFill>
                <a:latin typeface="Anton"/>
              </a:rPr>
              <a:t>ADDITIONAL RESOURCES</a:t>
            </a:r>
          </a:p>
        </p:txBody>
      </p:sp>
      <p:grpSp>
        <p:nvGrpSpPr>
          <p:cNvPr id="13" name="Group 13"/>
          <p:cNvGrpSpPr/>
          <p:nvPr/>
        </p:nvGrpSpPr>
        <p:grpSpPr>
          <a:xfrm>
            <a:off x="9540147" y="1501054"/>
            <a:ext cx="807124" cy="807124"/>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9667644" y="1699798"/>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17" name="TextBox 17"/>
          <p:cNvSpPr txBox="1"/>
          <p:nvPr/>
        </p:nvSpPr>
        <p:spPr>
          <a:xfrm>
            <a:off x="10668001" y="1714500"/>
            <a:ext cx="7620000" cy="2667397"/>
          </a:xfrm>
          <a:prstGeom prst="rect">
            <a:avLst/>
          </a:prstGeom>
        </p:spPr>
        <p:txBody>
          <a:bodyPr wrap="square" lIns="0" tIns="0" rIns="0" bIns="0" rtlCol="0" anchor="t">
            <a:spAutoFit/>
          </a:bodyPr>
          <a:lstStyle/>
          <a:p>
            <a:pPr algn="l">
              <a:lnSpc>
                <a:spcPts val="2579"/>
              </a:lnSpc>
            </a:pPr>
            <a:r>
              <a:rPr lang="en-US" sz="1842" dirty="0">
                <a:solidFill>
                  <a:srgbClr val="FFFFFF"/>
                </a:solidFill>
                <a:latin typeface="Open Sans"/>
              </a:rPr>
              <a:t>Books:</a:t>
            </a:r>
          </a:p>
          <a:p>
            <a:pPr marL="397796" lvl="1" indent="-198898" algn="l">
              <a:lnSpc>
                <a:spcPts val="2579"/>
              </a:lnSpc>
              <a:buAutoNum type="arabicPeriod"/>
            </a:pPr>
            <a:r>
              <a:rPr lang="en-US" sz="1842" dirty="0">
                <a:solidFill>
                  <a:srgbClr val="FFFFFF"/>
                </a:solidFill>
                <a:latin typeface="Open Sans"/>
              </a:rPr>
              <a:t>"Requirements Engineering: A Practitioner's Approach" by B. Kumar and S. Kumar</a:t>
            </a:r>
          </a:p>
          <a:p>
            <a:pPr marL="397796" lvl="1" indent="-198898" algn="l">
              <a:lnSpc>
                <a:spcPts val="2579"/>
              </a:lnSpc>
              <a:buAutoNum type="arabicPeriod"/>
            </a:pPr>
            <a:r>
              <a:rPr lang="en-US" sz="1842" dirty="0">
                <a:solidFill>
                  <a:srgbClr val="FFFFFF"/>
                </a:solidFill>
                <a:latin typeface="Open Sans"/>
              </a:rPr>
              <a:t>"Project Management: The Managerial Process" by E. Larson and C. Gray</a:t>
            </a:r>
          </a:p>
          <a:p>
            <a:pPr marL="397796" lvl="1" indent="-198898" algn="l">
              <a:lnSpc>
                <a:spcPts val="2579"/>
              </a:lnSpc>
              <a:buAutoNum type="arabicPeriod"/>
            </a:pPr>
            <a:r>
              <a:rPr lang="en-US" sz="1842" dirty="0">
                <a:solidFill>
                  <a:srgbClr val="FFFFFF"/>
                </a:solidFill>
                <a:latin typeface="Open Sans"/>
              </a:rPr>
              <a:t>"Game Arcade Management: A Comprehensive Guide" by J. Smith and M. Johnson</a:t>
            </a:r>
          </a:p>
          <a:p>
            <a:pPr algn="l">
              <a:lnSpc>
                <a:spcPts val="2579"/>
              </a:lnSpc>
              <a:spcBef>
                <a:spcPct val="0"/>
              </a:spcBef>
            </a:pPr>
            <a:endParaRPr dirty="0"/>
          </a:p>
        </p:txBody>
      </p:sp>
      <p:grpSp>
        <p:nvGrpSpPr>
          <p:cNvPr id="18" name="Group 18"/>
          <p:cNvGrpSpPr/>
          <p:nvPr/>
        </p:nvGrpSpPr>
        <p:grpSpPr>
          <a:xfrm>
            <a:off x="9391650" y="3879922"/>
            <a:ext cx="807124" cy="80712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9519147" y="4078666"/>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22" name="TextBox 22"/>
          <p:cNvSpPr txBox="1"/>
          <p:nvPr/>
        </p:nvSpPr>
        <p:spPr>
          <a:xfrm>
            <a:off x="10287000" y="4076699"/>
            <a:ext cx="7852503" cy="1667123"/>
          </a:xfrm>
          <a:prstGeom prst="rect">
            <a:avLst/>
          </a:prstGeom>
        </p:spPr>
        <p:txBody>
          <a:bodyPr wrap="square" lIns="0" tIns="0" rIns="0" bIns="0" rtlCol="0" anchor="t">
            <a:spAutoFit/>
          </a:bodyPr>
          <a:lstStyle/>
          <a:p>
            <a:pPr algn="l">
              <a:lnSpc>
                <a:spcPts val="2579"/>
              </a:lnSpc>
            </a:pPr>
            <a:r>
              <a:rPr lang="en-US" sz="1842" dirty="0">
                <a:solidFill>
                  <a:srgbClr val="FFFFFF"/>
                </a:solidFill>
                <a:latin typeface="Open Sans"/>
              </a:rPr>
              <a:t>Websites:</a:t>
            </a:r>
          </a:p>
          <a:p>
            <a:pPr marL="397796" lvl="1" indent="-198898" algn="l">
              <a:lnSpc>
                <a:spcPts val="2579"/>
              </a:lnSpc>
              <a:buAutoNum type="arabicPeriod"/>
            </a:pPr>
            <a:r>
              <a:rPr lang="en-US" sz="1842" dirty="0">
                <a:solidFill>
                  <a:srgbClr val="FFFFFF"/>
                </a:solidFill>
                <a:latin typeface="Open Sans"/>
              </a:rPr>
              <a:t>International Requirements Engineering Board (IREB) - ireb.org</a:t>
            </a:r>
          </a:p>
          <a:p>
            <a:pPr marL="397796" lvl="1" indent="-198898" algn="l">
              <a:lnSpc>
                <a:spcPts val="2579"/>
              </a:lnSpc>
              <a:buAutoNum type="arabicPeriod"/>
            </a:pPr>
            <a:r>
              <a:rPr lang="en-US" sz="1842" dirty="0">
                <a:solidFill>
                  <a:srgbClr val="FFFFFF"/>
                </a:solidFill>
                <a:latin typeface="Open Sans"/>
              </a:rPr>
              <a:t>Project Management Institute (PMI) - pmi.org</a:t>
            </a:r>
          </a:p>
          <a:p>
            <a:pPr marL="397796" lvl="1" indent="-198898" algn="l">
              <a:lnSpc>
                <a:spcPts val="2579"/>
              </a:lnSpc>
              <a:buAutoNum type="arabicPeriod"/>
            </a:pPr>
            <a:r>
              <a:rPr lang="en-US" sz="1842" dirty="0">
                <a:solidFill>
                  <a:srgbClr val="FFFFFF"/>
                </a:solidFill>
                <a:latin typeface="Open Sans"/>
              </a:rPr>
              <a:t>Game Developers Conference (GDC) - gdc.com</a:t>
            </a:r>
          </a:p>
          <a:p>
            <a:pPr algn="l">
              <a:lnSpc>
                <a:spcPts val="2579"/>
              </a:lnSpc>
              <a:spcBef>
                <a:spcPct val="0"/>
              </a:spcBef>
            </a:pPr>
            <a:endParaRPr dirty="0"/>
          </a:p>
        </p:txBody>
      </p:sp>
      <p:grpSp>
        <p:nvGrpSpPr>
          <p:cNvPr id="23" name="Group 23"/>
          <p:cNvGrpSpPr/>
          <p:nvPr/>
        </p:nvGrpSpPr>
        <p:grpSpPr>
          <a:xfrm>
            <a:off x="9391650" y="5441845"/>
            <a:ext cx="807124" cy="807124"/>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9519147" y="5640589"/>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27" name="TextBox 27"/>
          <p:cNvSpPr txBox="1"/>
          <p:nvPr/>
        </p:nvSpPr>
        <p:spPr>
          <a:xfrm>
            <a:off x="10602498" y="5413270"/>
            <a:ext cx="7537005" cy="2233987"/>
          </a:xfrm>
          <a:prstGeom prst="rect">
            <a:avLst/>
          </a:prstGeom>
        </p:spPr>
        <p:txBody>
          <a:bodyPr lIns="0" tIns="0" rIns="0" bIns="0" rtlCol="0" anchor="t">
            <a:spAutoFit/>
          </a:bodyPr>
          <a:lstStyle/>
          <a:p>
            <a:pPr algn="l">
              <a:lnSpc>
                <a:spcPts val="2579"/>
              </a:lnSpc>
            </a:pPr>
            <a:r>
              <a:rPr lang="en-US" sz="1842">
                <a:solidFill>
                  <a:srgbClr val="FFFFFF"/>
                </a:solidFill>
                <a:latin typeface="Open Sans"/>
              </a:rPr>
              <a:t>Tools:</a:t>
            </a:r>
          </a:p>
          <a:p>
            <a:pPr marL="397796" lvl="1" indent="-198898" algn="l">
              <a:lnSpc>
                <a:spcPts val="2579"/>
              </a:lnSpc>
              <a:buAutoNum type="arabicPeriod"/>
            </a:pPr>
            <a:r>
              <a:rPr lang="en-US" sz="1842">
                <a:solidFill>
                  <a:srgbClr val="FFFFFF"/>
                </a:solidFill>
                <a:latin typeface="Open Sans"/>
              </a:rPr>
              <a:t>Requirements gathering and analysis: IBM Rational DOORS, Jama Connect</a:t>
            </a:r>
          </a:p>
          <a:p>
            <a:pPr marL="397796" lvl="1" indent="-198898" algn="l">
              <a:lnSpc>
                <a:spcPts val="2579"/>
              </a:lnSpc>
              <a:buAutoNum type="arabicPeriod"/>
            </a:pPr>
            <a:r>
              <a:rPr lang="en-US" sz="1842">
                <a:solidFill>
                  <a:srgbClr val="FFFFFF"/>
                </a:solidFill>
                <a:latin typeface="Open Sans"/>
              </a:rPr>
              <a:t>Project management and WBS: Microsoft Project, Asana, Trello</a:t>
            </a:r>
          </a:p>
          <a:p>
            <a:pPr marL="397796" lvl="1" indent="-198898" algn="l">
              <a:lnSpc>
                <a:spcPts val="2579"/>
              </a:lnSpc>
              <a:buAutoNum type="arabicPeriod"/>
            </a:pPr>
            <a:r>
              <a:rPr lang="en-US" sz="1842">
                <a:solidFill>
                  <a:srgbClr val="FFFFFF"/>
                </a:solidFill>
                <a:latin typeface="Open Sans"/>
              </a:rPr>
              <a:t>Game arcade management: GameArcadeManager, ArcadeManagementSystem</a:t>
            </a:r>
          </a:p>
          <a:p>
            <a:pPr algn="l">
              <a:lnSpc>
                <a:spcPts val="2579"/>
              </a:lnSpc>
              <a:spcBef>
                <a:spcPct val="0"/>
              </a:spcBef>
            </a:pPr>
            <a:endParaRPr/>
          </a:p>
        </p:txBody>
      </p:sp>
      <p:grpSp>
        <p:nvGrpSpPr>
          <p:cNvPr id="28" name="Group 28"/>
          <p:cNvGrpSpPr/>
          <p:nvPr/>
        </p:nvGrpSpPr>
        <p:grpSpPr>
          <a:xfrm>
            <a:off x="9391650" y="7491191"/>
            <a:ext cx="807124" cy="807124"/>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519147" y="7689935"/>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04</a:t>
            </a:r>
          </a:p>
        </p:txBody>
      </p:sp>
      <p:sp>
        <p:nvSpPr>
          <p:cNvPr id="32" name="TextBox 32"/>
          <p:cNvSpPr txBox="1"/>
          <p:nvPr/>
        </p:nvSpPr>
        <p:spPr>
          <a:xfrm>
            <a:off x="10602498" y="7462616"/>
            <a:ext cx="7537005" cy="2555731"/>
          </a:xfrm>
          <a:prstGeom prst="rect">
            <a:avLst/>
          </a:prstGeom>
        </p:spPr>
        <p:txBody>
          <a:bodyPr lIns="0" tIns="0" rIns="0" bIns="0" rtlCol="0" anchor="t">
            <a:spAutoFit/>
          </a:bodyPr>
          <a:lstStyle/>
          <a:p>
            <a:pPr algn="l">
              <a:lnSpc>
                <a:spcPts val="2579"/>
              </a:lnSpc>
            </a:pPr>
            <a:r>
              <a:rPr lang="en-US" sz="1842">
                <a:solidFill>
                  <a:srgbClr val="FFFFFF"/>
                </a:solidFill>
                <a:latin typeface="Open Sans"/>
              </a:rPr>
              <a:t>References:</a:t>
            </a:r>
          </a:p>
          <a:p>
            <a:pPr marL="397796" lvl="1" indent="-198898" algn="l">
              <a:lnSpc>
                <a:spcPts val="2579"/>
              </a:lnSpc>
              <a:buAutoNum type="arabicPeriod"/>
            </a:pPr>
            <a:r>
              <a:rPr lang="en-US" sz="1842">
                <a:solidFill>
                  <a:srgbClr val="FFFFFF"/>
                </a:solidFill>
                <a:latin typeface="Open Sans"/>
              </a:rPr>
              <a:t>"Game Arcade Management: A Review of Best Practices" by J. Lee and S. Kim</a:t>
            </a:r>
          </a:p>
          <a:p>
            <a:pPr marL="397796" lvl="1" indent="-198898" algn="l">
              <a:lnSpc>
                <a:spcPts val="2579"/>
              </a:lnSpc>
              <a:buAutoNum type="arabicPeriod"/>
            </a:pPr>
            <a:r>
              <a:rPr lang="en-US" sz="1842">
                <a:solidFill>
                  <a:srgbClr val="FFFFFF"/>
                </a:solidFill>
                <a:latin typeface="Open Sans"/>
              </a:rPr>
              <a:t>"Requirements Gathering for Game Development" by G. Thompson and M. Davis</a:t>
            </a:r>
          </a:p>
          <a:p>
            <a:pPr marL="397796" lvl="1" indent="-198898" algn="l">
              <a:lnSpc>
                <a:spcPts val="2579"/>
              </a:lnSpc>
              <a:buAutoNum type="arabicPeriod"/>
            </a:pPr>
            <a:r>
              <a:rPr lang="en-US" sz="1842">
                <a:solidFill>
                  <a:srgbClr val="FFFFFF"/>
                </a:solidFill>
                <a:latin typeface="Open Sans"/>
              </a:rPr>
              <a:t>"Work Breakdown Structure for Game Arcade Management" by R. Brown and J. Martin</a:t>
            </a:r>
          </a:p>
          <a:p>
            <a:pPr algn="l">
              <a:lnSpc>
                <a:spcPts val="2579"/>
              </a:lnSpc>
              <a:spcBef>
                <a:spcPct val="0"/>
              </a:spcBef>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534401" y="3841562"/>
            <a:ext cx="4724400" cy="4349938"/>
            <a:chOff x="0" y="0"/>
            <a:chExt cx="7791134" cy="8593918"/>
          </a:xfrm>
        </p:grpSpPr>
        <p:pic>
          <p:nvPicPr>
            <p:cNvPr id="10" name="Picture 10"/>
            <p:cNvPicPr>
              <a:picLocks noChangeAspect="1"/>
            </p:cNvPicPr>
            <p:nvPr/>
          </p:nvPicPr>
          <p:blipFill>
            <a:blip r:embed="rId2" cstate="print"/>
            <a:srcRect t="13232" b="13232"/>
            <a:stretch>
              <a:fillRect/>
            </a:stretch>
          </p:blipFill>
          <p:spPr>
            <a:xfrm>
              <a:off x="0" y="0"/>
              <a:ext cx="7791134" cy="8593918"/>
            </a:xfrm>
            <a:prstGeom prst="rect">
              <a:avLst/>
            </a:prstGeom>
          </p:spPr>
        </p:pic>
      </p:grpSp>
      <p:grpSp>
        <p:nvGrpSpPr>
          <p:cNvPr id="17" name="Group 17"/>
          <p:cNvGrpSpPr/>
          <p:nvPr/>
        </p:nvGrpSpPr>
        <p:grpSpPr>
          <a:xfrm>
            <a:off x="8763000" y="7200900"/>
            <a:ext cx="4111994" cy="982741"/>
            <a:chOff x="0" y="0"/>
            <a:chExt cx="455875" cy="108951"/>
          </a:xfrm>
        </p:grpSpPr>
        <p:sp>
          <p:nvSpPr>
            <p:cNvPr id="18" name="Freeform 18"/>
            <p:cNvSpPr/>
            <p:nvPr/>
          </p:nvSpPr>
          <p:spPr>
            <a:xfrm>
              <a:off x="0" y="0"/>
              <a:ext cx="455875" cy="108951"/>
            </a:xfrm>
            <a:custGeom>
              <a:avLst/>
              <a:gdLst/>
              <a:ahLst/>
              <a:cxnLst/>
              <a:rect l="l" t="t" r="r" b="b"/>
              <a:pathLst>
                <a:path w="455875" h="108951">
                  <a:moveTo>
                    <a:pt x="0" y="0"/>
                  </a:moveTo>
                  <a:lnTo>
                    <a:pt x="455875" y="0"/>
                  </a:lnTo>
                  <a:lnTo>
                    <a:pt x="455875" y="108951"/>
                  </a:lnTo>
                  <a:lnTo>
                    <a:pt x="0" y="108951"/>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19" name="TextBox 19"/>
            <p:cNvSpPr txBox="1"/>
            <p:nvPr/>
          </p:nvSpPr>
          <p:spPr>
            <a:xfrm>
              <a:off x="0" y="-38100"/>
              <a:ext cx="455875" cy="14705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8763000" y="7505700"/>
            <a:ext cx="3934368" cy="363626"/>
          </a:xfrm>
          <a:prstGeom prst="rect">
            <a:avLst/>
          </a:prstGeom>
        </p:spPr>
        <p:txBody>
          <a:bodyPr lIns="0" tIns="0" rIns="0" bIns="0" rtlCol="0" anchor="t">
            <a:spAutoFit/>
          </a:bodyPr>
          <a:lstStyle/>
          <a:p>
            <a:pPr algn="ctr">
              <a:lnSpc>
                <a:spcPts val="3139"/>
              </a:lnSpc>
              <a:spcBef>
                <a:spcPct val="0"/>
              </a:spcBef>
            </a:pPr>
            <a:r>
              <a:rPr lang="en-US" sz="2242" dirty="0" err="1" smtClean="0">
                <a:solidFill>
                  <a:srgbClr val="FFFFFF"/>
                </a:solidFill>
                <a:latin typeface="Open Sans Bold"/>
              </a:rPr>
              <a:t>Jatin</a:t>
            </a:r>
            <a:r>
              <a:rPr lang="en-US" sz="2242" dirty="0" smtClean="0">
                <a:solidFill>
                  <a:srgbClr val="FFFFFF"/>
                </a:solidFill>
                <a:latin typeface="Open Sans Bold"/>
              </a:rPr>
              <a:t> Dang</a:t>
            </a:r>
            <a:endParaRPr lang="en-US" sz="2242" dirty="0">
              <a:solidFill>
                <a:srgbClr val="FFFFFF"/>
              </a:solidFill>
              <a:latin typeface="Open Sans Bold"/>
            </a:endParaRPr>
          </a:p>
        </p:txBody>
      </p:sp>
      <p:sp>
        <p:nvSpPr>
          <p:cNvPr id="23" name="TextBox 23"/>
          <p:cNvSpPr txBox="1"/>
          <p:nvPr/>
        </p:nvSpPr>
        <p:spPr>
          <a:xfrm>
            <a:off x="1828800" y="1485900"/>
            <a:ext cx="4796851" cy="815975"/>
          </a:xfrm>
          <a:prstGeom prst="rect">
            <a:avLst/>
          </a:prstGeom>
        </p:spPr>
        <p:txBody>
          <a:bodyPr lIns="0" tIns="0" rIns="0" bIns="0" rtlCol="0" anchor="t">
            <a:spAutoFit/>
          </a:bodyPr>
          <a:lstStyle/>
          <a:p>
            <a:pPr algn="l">
              <a:lnSpc>
                <a:spcPts val="6550"/>
              </a:lnSpc>
            </a:pPr>
            <a:r>
              <a:rPr lang="en-US" sz="5000" dirty="0">
                <a:solidFill>
                  <a:srgbClr val="0AD5ED"/>
                </a:solidFill>
                <a:latin typeface="Anton"/>
              </a:rPr>
              <a:t>MEET OUR TEAM</a:t>
            </a:r>
          </a:p>
        </p:txBody>
      </p:sp>
      <p:pic>
        <p:nvPicPr>
          <p:cNvPr id="25" name="Picture 24" descr="IMG1.jpg"/>
          <p:cNvPicPr>
            <a:picLocks noChangeAspect="1"/>
          </p:cNvPicPr>
          <p:nvPr/>
        </p:nvPicPr>
        <p:blipFill>
          <a:blip r:embed="rId3" cstate="print"/>
          <a:stretch>
            <a:fillRect/>
          </a:stretch>
        </p:blipFill>
        <p:spPr>
          <a:xfrm>
            <a:off x="13335000" y="3924300"/>
            <a:ext cx="4495800" cy="4191000"/>
          </a:xfrm>
          <a:prstGeom prst="rect">
            <a:avLst/>
          </a:prstGeom>
        </p:spPr>
      </p:pic>
      <p:grpSp>
        <p:nvGrpSpPr>
          <p:cNvPr id="26" name="Group 17"/>
          <p:cNvGrpSpPr/>
          <p:nvPr/>
        </p:nvGrpSpPr>
        <p:grpSpPr>
          <a:xfrm>
            <a:off x="13716000" y="7124700"/>
            <a:ext cx="4111994" cy="982741"/>
            <a:chOff x="0" y="0"/>
            <a:chExt cx="455875" cy="108951"/>
          </a:xfrm>
        </p:grpSpPr>
        <p:sp>
          <p:nvSpPr>
            <p:cNvPr id="27" name="Freeform 18"/>
            <p:cNvSpPr/>
            <p:nvPr/>
          </p:nvSpPr>
          <p:spPr>
            <a:xfrm>
              <a:off x="0" y="0"/>
              <a:ext cx="455875" cy="108951"/>
            </a:xfrm>
            <a:custGeom>
              <a:avLst/>
              <a:gdLst/>
              <a:ahLst/>
              <a:cxnLst/>
              <a:rect l="l" t="t" r="r" b="b"/>
              <a:pathLst>
                <a:path w="455875" h="108951">
                  <a:moveTo>
                    <a:pt x="0" y="0"/>
                  </a:moveTo>
                  <a:lnTo>
                    <a:pt x="455875" y="0"/>
                  </a:lnTo>
                  <a:lnTo>
                    <a:pt x="455875" y="108951"/>
                  </a:lnTo>
                  <a:lnTo>
                    <a:pt x="0" y="108951"/>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28" name="TextBox 19"/>
            <p:cNvSpPr txBox="1"/>
            <p:nvPr/>
          </p:nvSpPr>
          <p:spPr>
            <a:xfrm>
              <a:off x="0" y="-38100"/>
              <a:ext cx="455875" cy="147051"/>
            </a:xfrm>
            <a:prstGeom prst="rect">
              <a:avLst/>
            </a:prstGeom>
          </p:spPr>
          <p:txBody>
            <a:bodyPr lIns="50800" tIns="50800" rIns="50800" bIns="50800" rtlCol="0" anchor="ctr"/>
            <a:lstStyle/>
            <a:p>
              <a:pPr algn="ctr">
                <a:lnSpc>
                  <a:spcPts val="2659"/>
                </a:lnSpc>
              </a:pPr>
              <a:endParaRPr/>
            </a:p>
          </p:txBody>
        </p:sp>
      </p:grpSp>
      <p:sp>
        <p:nvSpPr>
          <p:cNvPr id="32" name="TextBox 31"/>
          <p:cNvSpPr txBox="1"/>
          <p:nvPr/>
        </p:nvSpPr>
        <p:spPr>
          <a:xfrm>
            <a:off x="14020800" y="7353300"/>
            <a:ext cx="3352800" cy="523220"/>
          </a:xfrm>
          <a:prstGeom prst="rect">
            <a:avLst/>
          </a:prstGeom>
          <a:noFill/>
        </p:spPr>
        <p:txBody>
          <a:bodyPr wrap="square" rtlCol="0">
            <a:spAutoFit/>
          </a:bodyPr>
          <a:lstStyle/>
          <a:p>
            <a:pPr algn="ct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Kuldeep</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kaur</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33" name="Group 5"/>
          <p:cNvGrpSpPr/>
          <p:nvPr/>
        </p:nvGrpSpPr>
        <p:grpSpPr>
          <a:xfrm>
            <a:off x="533400" y="3771900"/>
            <a:ext cx="3810000" cy="4038600"/>
            <a:chOff x="0" y="0"/>
            <a:chExt cx="5394058" cy="5394058"/>
          </a:xfrm>
        </p:grpSpPr>
        <p:pic>
          <p:nvPicPr>
            <p:cNvPr id="34" name="Picture 6"/>
            <p:cNvPicPr>
              <a:picLocks noChangeAspect="1"/>
            </p:cNvPicPr>
            <p:nvPr/>
          </p:nvPicPr>
          <p:blipFill>
            <a:blip r:embed="rId4" cstate="print"/>
            <a:srcRect l="16666" r="16666"/>
            <a:stretch>
              <a:fillRect/>
            </a:stretch>
          </p:blipFill>
          <p:spPr>
            <a:xfrm>
              <a:off x="0" y="0"/>
              <a:ext cx="5394058" cy="5394058"/>
            </a:xfrm>
            <a:prstGeom prst="rect">
              <a:avLst/>
            </a:prstGeom>
          </p:spPr>
        </p:pic>
      </p:grpSp>
      <p:grpSp>
        <p:nvGrpSpPr>
          <p:cNvPr id="35" name="Group 14"/>
          <p:cNvGrpSpPr/>
          <p:nvPr/>
        </p:nvGrpSpPr>
        <p:grpSpPr>
          <a:xfrm>
            <a:off x="914400" y="6896100"/>
            <a:ext cx="3185865" cy="761402"/>
            <a:chOff x="0" y="0"/>
            <a:chExt cx="455875" cy="108951"/>
          </a:xfrm>
        </p:grpSpPr>
        <p:sp>
          <p:nvSpPr>
            <p:cNvPr id="36" name="Freeform 15"/>
            <p:cNvSpPr/>
            <p:nvPr/>
          </p:nvSpPr>
          <p:spPr>
            <a:xfrm>
              <a:off x="0" y="0"/>
              <a:ext cx="455875" cy="108951"/>
            </a:xfrm>
            <a:custGeom>
              <a:avLst/>
              <a:gdLst/>
              <a:ahLst/>
              <a:cxnLst/>
              <a:rect l="l" t="t" r="r" b="b"/>
              <a:pathLst>
                <a:path w="455875" h="108951">
                  <a:moveTo>
                    <a:pt x="0" y="0"/>
                  </a:moveTo>
                  <a:lnTo>
                    <a:pt x="455875" y="0"/>
                  </a:lnTo>
                  <a:lnTo>
                    <a:pt x="455875" y="108951"/>
                  </a:lnTo>
                  <a:lnTo>
                    <a:pt x="0" y="108951"/>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37" name="TextBox 16"/>
            <p:cNvSpPr txBox="1"/>
            <p:nvPr/>
          </p:nvSpPr>
          <p:spPr>
            <a:xfrm>
              <a:off x="0" y="-38100"/>
              <a:ext cx="455875" cy="147051"/>
            </a:xfrm>
            <a:prstGeom prst="rect">
              <a:avLst/>
            </a:prstGeom>
          </p:spPr>
          <p:txBody>
            <a:bodyPr lIns="50800" tIns="50800" rIns="50800" bIns="50800" rtlCol="0" anchor="ctr"/>
            <a:lstStyle/>
            <a:p>
              <a:pPr algn="ctr">
                <a:lnSpc>
                  <a:spcPts val="2659"/>
                </a:lnSpc>
              </a:pPr>
              <a:endParaRPr/>
            </a:p>
          </p:txBody>
        </p:sp>
      </p:grpSp>
      <p:sp>
        <p:nvSpPr>
          <p:cNvPr id="38" name="TextBox 37"/>
          <p:cNvSpPr txBox="1"/>
          <p:nvPr/>
        </p:nvSpPr>
        <p:spPr>
          <a:xfrm>
            <a:off x="990600" y="7124700"/>
            <a:ext cx="2895600" cy="461665"/>
          </a:xfrm>
          <a:prstGeom prst="rect">
            <a:avLst/>
          </a:prstGeom>
          <a:noFill/>
        </p:spPr>
        <p:txBody>
          <a:bodyPr wrap="square" rtlCol="0">
            <a:spAutoFit/>
          </a:bodyPr>
          <a:lstStyle/>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Himanshu</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39" name="Group 8"/>
          <p:cNvGrpSpPr/>
          <p:nvPr/>
        </p:nvGrpSpPr>
        <p:grpSpPr>
          <a:xfrm>
            <a:off x="4419600" y="3771900"/>
            <a:ext cx="4274179" cy="4274179"/>
            <a:chOff x="0" y="0"/>
            <a:chExt cx="5698905" cy="5698905"/>
          </a:xfrm>
        </p:grpSpPr>
        <p:pic>
          <p:nvPicPr>
            <p:cNvPr id="40" name="Picture 9"/>
            <p:cNvPicPr>
              <a:picLocks noChangeAspect="1"/>
            </p:cNvPicPr>
            <p:nvPr/>
          </p:nvPicPr>
          <p:blipFill>
            <a:blip r:embed="rId5" cstate="print"/>
            <a:srcRect l="16666" r="16666"/>
            <a:stretch>
              <a:fillRect/>
            </a:stretch>
          </p:blipFill>
          <p:spPr>
            <a:xfrm>
              <a:off x="0" y="0"/>
              <a:ext cx="5698905" cy="5698905"/>
            </a:xfrm>
            <a:prstGeom prst="rect">
              <a:avLst/>
            </a:prstGeom>
          </p:spPr>
        </p:pic>
      </p:grpSp>
      <p:grpSp>
        <p:nvGrpSpPr>
          <p:cNvPr id="41" name="Group 17"/>
          <p:cNvGrpSpPr/>
          <p:nvPr/>
        </p:nvGrpSpPr>
        <p:grpSpPr>
          <a:xfrm>
            <a:off x="4495800" y="6834331"/>
            <a:ext cx="4188195" cy="1120710"/>
            <a:chOff x="0" y="-38100"/>
            <a:chExt cx="464323" cy="147051"/>
          </a:xfrm>
        </p:grpSpPr>
        <p:sp>
          <p:nvSpPr>
            <p:cNvPr id="42" name="Freeform 18"/>
            <p:cNvSpPr/>
            <p:nvPr/>
          </p:nvSpPr>
          <p:spPr>
            <a:xfrm>
              <a:off x="8448" y="0"/>
              <a:ext cx="455875" cy="108951"/>
            </a:xfrm>
            <a:custGeom>
              <a:avLst/>
              <a:gdLst/>
              <a:ahLst/>
              <a:cxnLst/>
              <a:rect l="l" t="t" r="r" b="b"/>
              <a:pathLst>
                <a:path w="455875" h="108951">
                  <a:moveTo>
                    <a:pt x="0" y="0"/>
                  </a:moveTo>
                  <a:lnTo>
                    <a:pt x="455875" y="0"/>
                  </a:lnTo>
                  <a:lnTo>
                    <a:pt x="455875" y="108951"/>
                  </a:lnTo>
                  <a:lnTo>
                    <a:pt x="0" y="108951"/>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txBody>
            <a:bodyPr/>
            <a:lstStyle/>
            <a:p>
              <a:pPr algn="ct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Sukhdeep</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ingh</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3" name="TextBox 19"/>
            <p:cNvSpPr txBox="1"/>
            <p:nvPr/>
          </p:nvSpPr>
          <p:spPr>
            <a:xfrm>
              <a:off x="0" y="-38100"/>
              <a:ext cx="455875" cy="147051"/>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17608159" y="8578459"/>
            <a:ext cx="997448" cy="362234"/>
            <a:chOff x="0" y="0"/>
            <a:chExt cx="1154854" cy="419398"/>
          </a:xfrm>
        </p:grpSpPr>
        <p:sp>
          <p:nvSpPr>
            <p:cNvPr id="6" name="Freeform 6"/>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7" name="TextBox 7"/>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144000" y="1697908"/>
            <a:ext cx="4274179" cy="4274179"/>
            <a:chOff x="0" y="0"/>
            <a:chExt cx="5698905" cy="5698905"/>
          </a:xfrm>
        </p:grpSpPr>
        <p:pic>
          <p:nvPicPr>
            <p:cNvPr id="9" name="Picture 9"/>
            <p:cNvPicPr>
              <a:picLocks noChangeAspect="1"/>
            </p:cNvPicPr>
            <p:nvPr/>
          </p:nvPicPr>
          <p:blipFill>
            <a:blip r:embed="rId2" cstate="print"/>
            <a:srcRect l="16666" r="16666"/>
            <a:stretch>
              <a:fillRect/>
            </a:stretch>
          </p:blipFill>
          <p:spPr>
            <a:xfrm>
              <a:off x="0" y="0"/>
              <a:ext cx="5698905" cy="5698905"/>
            </a:xfrm>
            <a:prstGeom prst="rect">
              <a:avLst/>
            </a:prstGeom>
          </p:spPr>
        </p:pic>
      </p:grpSp>
      <p:grpSp>
        <p:nvGrpSpPr>
          <p:cNvPr id="10" name="Group 10"/>
          <p:cNvGrpSpPr/>
          <p:nvPr/>
        </p:nvGrpSpPr>
        <p:grpSpPr>
          <a:xfrm>
            <a:off x="13661112" y="3177076"/>
            <a:ext cx="4626888" cy="4626888"/>
            <a:chOff x="0" y="0"/>
            <a:chExt cx="6169184" cy="6169184"/>
          </a:xfrm>
        </p:grpSpPr>
        <p:pic>
          <p:nvPicPr>
            <p:cNvPr id="11" name="Picture 11"/>
            <p:cNvPicPr>
              <a:picLocks noChangeAspect="1"/>
            </p:cNvPicPr>
            <p:nvPr/>
          </p:nvPicPr>
          <p:blipFill>
            <a:blip r:embed="rId3" cstate="print"/>
            <a:srcRect b="19999"/>
            <a:stretch>
              <a:fillRect/>
            </a:stretch>
          </p:blipFill>
          <p:spPr>
            <a:xfrm flipH="1">
              <a:off x="0" y="0"/>
              <a:ext cx="6169184" cy="6169184"/>
            </a:xfrm>
            <a:prstGeom prst="rect">
              <a:avLst/>
            </a:prstGeom>
          </p:spPr>
        </p:pic>
      </p:grpSp>
      <p:grpSp>
        <p:nvGrpSpPr>
          <p:cNvPr id="12" name="Group 12"/>
          <p:cNvGrpSpPr/>
          <p:nvPr/>
        </p:nvGrpSpPr>
        <p:grpSpPr>
          <a:xfrm>
            <a:off x="13661112" y="2297242"/>
            <a:ext cx="4626888" cy="609561"/>
            <a:chOff x="0" y="0"/>
            <a:chExt cx="662075" cy="87224"/>
          </a:xfrm>
        </p:grpSpPr>
        <p:sp>
          <p:nvSpPr>
            <p:cNvPr id="13" name="Freeform 13"/>
            <p:cNvSpPr/>
            <p:nvPr/>
          </p:nvSpPr>
          <p:spPr>
            <a:xfrm>
              <a:off x="0" y="0"/>
              <a:ext cx="662075" cy="87224"/>
            </a:xfrm>
            <a:custGeom>
              <a:avLst/>
              <a:gdLst/>
              <a:ahLst/>
              <a:cxnLst/>
              <a:rect l="l" t="t" r="r" b="b"/>
              <a:pathLst>
                <a:path w="662075" h="87224">
                  <a:moveTo>
                    <a:pt x="0" y="0"/>
                  </a:moveTo>
                  <a:lnTo>
                    <a:pt x="662075" y="0"/>
                  </a:lnTo>
                  <a:lnTo>
                    <a:pt x="662075" y="87224"/>
                  </a:lnTo>
                  <a:lnTo>
                    <a:pt x="0" y="87224"/>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14" name="TextBox 14"/>
            <p:cNvSpPr txBox="1"/>
            <p:nvPr/>
          </p:nvSpPr>
          <p:spPr>
            <a:xfrm>
              <a:off x="0" y="-38100"/>
              <a:ext cx="662075" cy="125324"/>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087267" y="6258180"/>
            <a:ext cx="2330912" cy="2330912"/>
            <a:chOff x="0" y="0"/>
            <a:chExt cx="3107883" cy="3107883"/>
          </a:xfrm>
        </p:grpSpPr>
        <p:pic>
          <p:nvPicPr>
            <p:cNvPr id="16" name="Picture 16"/>
            <p:cNvPicPr>
              <a:picLocks noChangeAspect="1"/>
            </p:cNvPicPr>
            <p:nvPr/>
          </p:nvPicPr>
          <p:blipFill>
            <a:blip r:embed="rId4" cstate="print"/>
            <a:srcRect l="16687" r="16687"/>
            <a:stretch>
              <a:fillRect/>
            </a:stretch>
          </p:blipFill>
          <p:spPr>
            <a:xfrm>
              <a:off x="0" y="0"/>
              <a:ext cx="3107883" cy="3107883"/>
            </a:xfrm>
            <a:prstGeom prst="rect">
              <a:avLst/>
            </a:prstGeom>
          </p:spPr>
        </p:pic>
      </p:grpSp>
      <p:sp>
        <p:nvSpPr>
          <p:cNvPr id="17" name="TextBox 17"/>
          <p:cNvSpPr txBox="1"/>
          <p:nvPr/>
        </p:nvSpPr>
        <p:spPr>
          <a:xfrm>
            <a:off x="2213951" y="2064401"/>
            <a:ext cx="4595411" cy="1644650"/>
          </a:xfrm>
          <a:prstGeom prst="rect">
            <a:avLst/>
          </a:prstGeom>
        </p:spPr>
        <p:txBody>
          <a:bodyPr lIns="0" tIns="0" rIns="0" bIns="0" rtlCol="0" anchor="t">
            <a:spAutoFit/>
          </a:bodyPr>
          <a:lstStyle/>
          <a:p>
            <a:pPr algn="l">
              <a:lnSpc>
                <a:spcPts val="6550"/>
              </a:lnSpc>
            </a:pPr>
            <a:r>
              <a:rPr lang="en-US" sz="5000">
                <a:solidFill>
                  <a:srgbClr val="0AD5ED"/>
                </a:solidFill>
                <a:latin typeface="Anton"/>
              </a:rPr>
              <a:t>THANK YOU FOR WATCHING</a:t>
            </a:r>
          </a:p>
        </p:txBody>
      </p:sp>
      <p:sp>
        <p:nvSpPr>
          <p:cNvPr id="18" name="TextBox 18"/>
          <p:cNvSpPr txBox="1"/>
          <p:nvPr/>
        </p:nvSpPr>
        <p:spPr>
          <a:xfrm>
            <a:off x="2057400" y="4686300"/>
            <a:ext cx="6162400" cy="3315395"/>
          </a:xfrm>
          <a:prstGeom prst="rect">
            <a:avLst/>
          </a:prstGeom>
        </p:spPr>
        <p:txBody>
          <a:bodyPr lIns="0" tIns="0" rIns="0" bIns="0" rtlCol="0" anchor="t">
            <a:spAutoFit/>
          </a:bodyPr>
          <a:lstStyle/>
          <a:p>
            <a:pPr algn="just">
              <a:lnSpc>
                <a:spcPts val="2939"/>
              </a:lnSpc>
            </a:pPr>
            <a:r>
              <a:rPr lang="en-US" sz="2099" dirty="0" smtClean="0">
                <a:solidFill>
                  <a:srgbClr val="FFFFFF"/>
                </a:solidFill>
                <a:latin typeface="Open Sans"/>
              </a:rPr>
              <a:t>Thank you for the dedication and focus during the presentation. I am very thankful for you involvement and curiosity in exploring the requirements gathering, analysis and WBS implementation in project management . Your queries have make the session very interesting and rewarding. I trust that  you have found this presentation both informative and interesting. Once again, thank you for listening and your quality time</a:t>
            </a:r>
            <a:endParaRPr lang="en-US" sz="2099" dirty="0">
              <a:solidFill>
                <a:srgbClr val="FFFFFF"/>
              </a:solidFill>
              <a:latin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56212" y="6612965"/>
            <a:ext cx="8203853" cy="1647887"/>
          </a:xfrm>
          <a:prstGeom prst="rect">
            <a:avLst/>
          </a:prstGeom>
        </p:spPr>
        <p:txBody>
          <a:bodyPr lIns="0" tIns="0" rIns="0" bIns="0" rtlCol="0" anchor="t">
            <a:spAutoFit/>
          </a:bodyPr>
          <a:lstStyle/>
          <a:p>
            <a:pPr marL="515868" lvl="1" indent="-257934" algn="just">
              <a:lnSpc>
                <a:spcPts val="3345"/>
              </a:lnSpc>
              <a:buFont typeface="Arial"/>
              <a:buChar char="•"/>
            </a:pPr>
            <a:r>
              <a:rPr lang="en-US" sz="2389" dirty="0">
                <a:solidFill>
                  <a:srgbClr val="FFFFFF"/>
                </a:solidFill>
                <a:latin typeface="Open Sans"/>
              </a:rPr>
              <a:t>Work Breakdown Structure (WBS): Organizes the project into manageable tasks, facilitating efficient planning, resource allocation, and progress tracking.</a:t>
            </a:r>
          </a:p>
          <a:p>
            <a:pPr algn="just">
              <a:lnSpc>
                <a:spcPts val="3345"/>
              </a:lnSpc>
              <a:spcBef>
                <a:spcPct val="0"/>
              </a:spcBef>
            </a:pPr>
            <a:endParaRPr dirty="0"/>
          </a:p>
        </p:txBody>
      </p:sp>
      <p:pic>
        <p:nvPicPr>
          <p:cNvPr id="11" name="Picture 10">
            <a:extLst>
              <a:ext uri="{FF2B5EF4-FFF2-40B4-BE49-F238E27FC236}">
                <a16:creationId xmlns:a16="http://schemas.microsoft.com/office/drawing/2014/main" xmlns="" id="{80A1FCD9-BDC5-FA5C-2885-FAD47511B4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058400" y="2539181"/>
            <a:ext cx="7621736" cy="4293578"/>
          </a:xfrm>
          <a:prstGeom prst="rect">
            <a:avLst/>
          </a:prstGeom>
        </p:spPr>
      </p:pic>
      <p:sp>
        <p:nvSpPr>
          <p:cNvPr id="12" name="Rectangle 1">
            <a:extLst>
              <a:ext uri="{FF2B5EF4-FFF2-40B4-BE49-F238E27FC236}">
                <a16:creationId xmlns:a16="http://schemas.microsoft.com/office/drawing/2014/main" xmlns="" id="{BBE2CE23-D5AC-90AE-D2F0-CB8352595C94}"/>
              </a:ext>
            </a:extLst>
          </p:cNvPr>
          <p:cNvSpPr>
            <a:spLocks noChangeArrowheads="1"/>
          </p:cNvSpPr>
          <p:nvPr/>
        </p:nvSpPr>
        <p:spPr bwMode="auto">
          <a:xfrm>
            <a:off x="0" y="43072"/>
            <a:ext cx="17297400" cy="21236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chemeClr val="tx1"/>
                </a:solidFill>
                <a:effectLst/>
                <a:highlight>
                  <a:srgbClr val="800080"/>
                </a:highlight>
                <a:latin typeface="Arial" panose="020B0604020202020204" pitchFamily="34" charset="0"/>
              </a:rPr>
              <a:t>SUMMARY OF THE PRESENTATION'S TOPICS: ANALYSIS, WORK BREAKDOWN STRUCTURE, AND REQUIREMENTS GATHERING</a:t>
            </a:r>
          </a:p>
        </p:txBody>
      </p:sp>
      <p:sp>
        <p:nvSpPr>
          <p:cNvPr id="16" name="Rectangle 5">
            <a:extLst>
              <a:ext uri="{FF2B5EF4-FFF2-40B4-BE49-F238E27FC236}">
                <a16:creationId xmlns:a16="http://schemas.microsoft.com/office/drawing/2014/main" xmlns="" id="{3602544B-A76B-D736-2B55-2A9991BD6967}"/>
              </a:ext>
            </a:extLst>
          </p:cNvPr>
          <p:cNvSpPr>
            <a:spLocks noChangeArrowheads="1"/>
          </p:cNvSpPr>
          <p:nvPr/>
        </p:nvSpPr>
        <p:spPr bwMode="auto">
          <a:xfrm>
            <a:off x="410626" y="2417411"/>
            <a:ext cx="8580974" cy="50167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rial" panose="020B0604020202020204" pitchFamily="34" charset="0"/>
              </a:rPr>
              <a:t>Topics for the Presentation: Requirements Collection and Analysis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rPr>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rPr>
              <a:t>Structure of Work Breakdown (WBS)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rPr>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rPr>
              <a:t>Relevance to the Success of the Project: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rPr>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rPr>
              <a:t>Conditions Gathering: By precisely describing the project scope and expectations, this ensures that the Game Arcade Management System satisfies the needs of stakeholders.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rPr>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rPr>
              <a:t>Analysis: Verifies and ranks requirements to make sure they are practical and in line with the objectives of the project.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rPr>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rPr>
              <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0" i="0" u="none" strike="noStrike" cap="none" normalizeH="0" baseline="0" dirty="0">
                <a:ln>
                  <a:noFill/>
                </a:ln>
                <a:solidFill>
                  <a:schemeClr val="bg1"/>
                </a:solidFill>
                <a:effectLst/>
                <a:latin typeface="Arial" panose="020B0604020202020204" pitchFamily="34" charset="0"/>
              </a:rPr>
              <a:t/>
            </a:r>
            <a:br>
              <a:rPr kumimoji="0" lang="en-US" altLang="en-US" sz="2000" b="0" i="0" u="none" strike="noStrike" cap="none" normalizeH="0" baseline="0" dirty="0">
                <a:ln>
                  <a:noFill/>
                </a:ln>
                <a:solidFill>
                  <a:schemeClr val="bg1"/>
                </a:solidFill>
                <a:effectLst/>
                <a:latin typeface="Arial" panose="020B0604020202020204" pitchFamily="34" charset="0"/>
              </a:rPr>
            </a:b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7" name="Rectangle 6">
            <a:extLst>
              <a:ext uri="{FF2B5EF4-FFF2-40B4-BE49-F238E27FC236}">
                <a16:creationId xmlns:a16="http://schemas.microsoft.com/office/drawing/2014/main" xmlns="" id="{CBDD3BEA-6CEC-25C5-3421-25007AB9733A}"/>
              </a:ext>
            </a:extLst>
          </p:cNvPr>
          <p:cNvSpPr>
            <a:spLocks noChangeArrowheads="1"/>
          </p:cNvSpPr>
          <p:nvPr/>
        </p:nvSpPr>
        <p:spPr bwMode="auto">
          <a:xfrm rot="10800000" flipV="1">
            <a:off x="156212" y="9099406"/>
            <a:ext cx="17432528"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chemeClr val="bg1"/>
                </a:solidFill>
              </a:rPr>
              <a:t>Through methodical requirement collection, analysis, and work breakdown structure (WBS) development, the project team can guarantee that the Game Arcade Management System is completed on schedule, under budget, and to the satisfaction of all stakeholders.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63583" y="426338"/>
            <a:ext cx="6585871" cy="9230266"/>
            <a:chOff x="0" y="0"/>
            <a:chExt cx="8781161" cy="8781161"/>
          </a:xfrm>
        </p:grpSpPr>
        <p:pic>
          <p:nvPicPr>
            <p:cNvPr id="6" name="Picture 6"/>
            <p:cNvPicPr>
              <a:picLocks noChangeAspect="1"/>
            </p:cNvPicPr>
            <p:nvPr/>
          </p:nvPicPr>
          <p:blipFill>
            <a:blip r:embed="rId2" cstate="print"/>
            <a:srcRect l="27024" r="6350"/>
            <a:stretch>
              <a:fillRect/>
            </a:stretch>
          </p:blipFill>
          <p:spPr>
            <a:xfrm flipH="1">
              <a:off x="0" y="0"/>
              <a:ext cx="8781161" cy="8781161"/>
            </a:xfrm>
            <a:prstGeom prst="rect">
              <a:avLst/>
            </a:prstGeom>
          </p:spPr>
        </p:pic>
      </p:grpSp>
      <p:grpSp>
        <p:nvGrpSpPr>
          <p:cNvPr id="9" name="Group 9"/>
          <p:cNvGrpSpPr/>
          <p:nvPr/>
        </p:nvGrpSpPr>
        <p:grpSpPr>
          <a:xfrm>
            <a:off x="0" y="1219200"/>
            <a:ext cx="2308538" cy="5366671"/>
            <a:chOff x="0" y="0"/>
            <a:chExt cx="330335" cy="767932"/>
          </a:xfrm>
          <a:solidFill>
            <a:srgbClr val="FFFF00"/>
          </a:solidFill>
        </p:grpSpPr>
        <p:sp>
          <p:nvSpPr>
            <p:cNvPr id="10" name="Freeform 10"/>
            <p:cNvSpPr/>
            <p:nvPr/>
          </p:nvSpPr>
          <p:spPr>
            <a:xfrm>
              <a:off x="0" y="0"/>
              <a:ext cx="330335" cy="767932"/>
            </a:xfrm>
            <a:custGeom>
              <a:avLst/>
              <a:gdLst/>
              <a:ahLst/>
              <a:cxnLst/>
              <a:rect l="l" t="t" r="r" b="b"/>
              <a:pathLst>
                <a:path w="330335" h="767932">
                  <a:moveTo>
                    <a:pt x="0" y="0"/>
                  </a:moveTo>
                  <a:lnTo>
                    <a:pt x="330335" y="0"/>
                  </a:lnTo>
                  <a:lnTo>
                    <a:pt x="330335" y="767932"/>
                  </a:lnTo>
                  <a:lnTo>
                    <a:pt x="0" y="767932"/>
                  </a:lnTo>
                  <a:close/>
                </a:path>
              </a:pathLst>
            </a:custGeom>
            <a:grpFill/>
          </p:spPr>
        </p:sp>
        <p:sp>
          <p:nvSpPr>
            <p:cNvPr id="11" name="TextBox 11"/>
            <p:cNvSpPr txBox="1"/>
            <p:nvPr/>
          </p:nvSpPr>
          <p:spPr>
            <a:xfrm>
              <a:off x="0" y="-38100"/>
              <a:ext cx="330335" cy="806032"/>
            </a:xfrm>
            <a:prstGeom prst="rect">
              <a:avLst/>
            </a:prstGeom>
            <a:grpFill/>
          </p:spPr>
          <p:txBody>
            <a:bodyPr lIns="50800" tIns="50800" rIns="50800" bIns="50800" rtlCol="0" anchor="ctr"/>
            <a:lstStyle/>
            <a:p>
              <a:pPr algn="ctr">
                <a:lnSpc>
                  <a:spcPts val="2659"/>
                </a:lnSpc>
              </a:pPr>
              <a:endParaRPr/>
            </a:p>
          </p:txBody>
        </p:sp>
      </p:grpSp>
      <p:sp>
        <p:nvSpPr>
          <p:cNvPr id="12" name="TextBox 12"/>
          <p:cNvSpPr txBox="1"/>
          <p:nvPr/>
        </p:nvSpPr>
        <p:spPr>
          <a:xfrm>
            <a:off x="9296400" y="90636"/>
            <a:ext cx="3878600" cy="815975"/>
          </a:xfrm>
          <a:prstGeom prst="rect">
            <a:avLst/>
          </a:prstGeom>
        </p:spPr>
        <p:txBody>
          <a:bodyPr lIns="0" tIns="0" rIns="0" bIns="0" rtlCol="0" anchor="t">
            <a:spAutoFit/>
          </a:bodyPr>
          <a:lstStyle/>
          <a:p>
            <a:pPr algn="l">
              <a:lnSpc>
                <a:spcPts val="6550"/>
              </a:lnSpc>
            </a:pPr>
            <a:r>
              <a:rPr lang="en-US" sz="5000" dirty="0">
                <a:solidFill>
                  <a:srgbClr val="FFFF00"/>
                </a:solidFill>
                <a:latin typeface="Anton"/>
              </a:rPr>
              <a:t>AGENDA</a:t>
            </a:r>
          </a:p>
        </p:txBody>
      </p:sp>
      <p:grpSp>
        <p:nvGrpSpPr>
          <p:cNvPr id="13" name="Group 13"/>
          <p:cNvGrpSpPr/>
          <p:nvPr/>
        </p:nvGrpSpPr>
        <p:grpSpPr>
          <a:xfrm>
            <a:off x="9464315" y="1028700"/>
            <a:ext cx="807124" cy="807124"/>
            <a:chOff x="0" y="0"/>
            <a:chExt cx="812800" cy="812800"/>
          </a:xfrm>
          <a:solidFill>
            <a:srgbClr val="FFFF00"/>
          </a:solidFill>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a:ln>
              <a:solidFill>
                <a:srgbClr val="00B050"/>
              </a:solidFill>
            </a:ln>
          </p:spPr>
        </p:sp>
        <p:sp>
          <p:nvSpPr>
            <p:cNvPr id="15" name="TextBox 15"/>
            <p:cNvSpPr txBox="1"/>
            <p:nvPr/>
          </p:nvSpPr>
          <p:spPr>
            <a:xfrm>
              <a:off x="0" y="-38100"/>
              <a:ext cx="812800" cy="850900"/>
            </a:xfrm>
            <a:prstGeom prst="rect">
              <a:avLst/>
            </a:prstGeom>
            <a:grpFill/>
            <a:ln>
              <a:solidFill>
                <a:srgbClr val="00B050"/>
              </a:solidFill>
            </a:ln>
          </p:spPr>
          <p:txBody>
            <a:bodyPr lIns="50800" tIns="50800" rIns="50800" bIns="50800" rtlCol="0" anchor="ctr"/>
            <a:lstStyle/>
            <a:p>
              <a:pPr algn="ctr">
                <a:lnSpc>
                  <a:spcPts val="2659"/>
                </a:lnSpc>
              </a:pPr>
              <a:endParaRPr/>
            </a:p>
          </p:txBody>
        </p:sp>
      </p:grpSp>
      <p:sp>
        <p:nvSpPr>
          <p:cNvPr id="16" name="TextBox 16"/>
          <p:cNvSpPr txBox="1"/>
          <p:nvPr/>
        </p:nvSpPr>
        <p:spPr>
          <a:xfrm>
            <a:off x="9591812" y="1227362"/>
            <a:ext cx="552131" cy="371701"/>
          </a:xfrm>
          <a:prstGeom prst="rect">
            <a:avLst/>
          </a:prstGeom>
        </p:spPr>
        <p:txBody>
          <a:bodyPr lIns="0" tIns="0" rIns="0" bIns="0" rtlCol="0" anchor="t">
            <a:spAutoFit/>
          </a:bodyPr>
          <a:lstStyle/>
          <a:p>
            <a:pPr algn="ctr">
              <a:lnSpc>
                <a:spcPts val="3096"/>
              </a:lnSpc>
              <a:spcBef>
                <a:spcPct val="0"/>
              </a:spcBef>
            </a:pPr>
            <a:r>
              <a:rPr lang="en-US" sz="2212" dirty="0">
                <a:solidFill>
                  <a:srgbClr val="FFFFFF"/>
                </a:solidFill>
                <a:latin typeface="Open Sans Bold"/>
              </a:rPr>
              <a:t>A</a:t>
            </a:r>
          </a:p>
        </p:txBody>
      </p:sp>
      <p:sp>
        <p:nvSpPr>
          <p:cNvPr id="17" name="TextBox 17"/>
          <p:cNvSpPr txBox="1"/>
          <p:nvPr/>
        </p:nvSpPr>
        <p:spPr>
          <a:xfrm>
            <a:off x="10482756" y="1000125"/>
            <a:ext cx="5900243" cy="4155368"/>
          </a:xfrm>
          <a:prstGeom prst="rect">
            <a:avLst/>
          </a:prstGeom>
        </p:spPr>
        <p:txBody>
          <a:bodyPr wrap="square" lIns="0" tIns="0" rIns="0" bIns="0" rtlCol="0" anchor="t">
            <a:spAutoFit/>
          </a:bodyPr>
          <a:lstStyle/>
          <a:p>
            <a:pPr algn="just">
              <a:lnSpc>
                <a:spcPts val="2519"/>
              </a:lnSpc>
              <a:spcBef>
                <a:spcPct val="0"/>
              </a:spcBef>
            </a:pPr>
            <a:r>
              <a:rPr lang="en-US" sz="2000" dirty="0">
                <a:solidFill>
                  <a:schemeClr val="bg1"/>
                </a:solidFill>
              </a:rPr>
              <a:t>An overview of the structure of the Presentation</a:t>
            </a:r>
          </a:p>
          <a:p>
            <a:pPr algn="just">
              <a:lnSpc>
                <a:spcPts val="2519"/>
              </a:lnSpc>
              <a:spcBef>
                <a:spcPct val="0"/>
              </a:spcBef>
            </a:pPr>
            <a:r>
              <a:rPr lang="en-US" sz="2000" dirty="0">
                <a:solidFill>
                  <a:schemeClr val="bg1"/>
                </a:solidFill>
              </a:rPr>
              <a:t>: An overview of the main ideas</a:t>
            </a:r>
          </a:p>
          <a:p>
            <a:pPr algn="just">
              <a:lnSpc>
                <a:spcPts val="2519"/>
              </a:lnSpc>
              <a:spcBef>
                <a:spcPct val="0"/>
              </a:spcBef>
            </a:pPr>
            <a:r>
              <a:rPr lang="en-US" sz="2000" dirty="0">
                <a:solidFill>
                  <a:schemeClr val="bg1"/>
                </a:solidFill>
              </a:rPr>
              <a:t>: Examining each project in phase</a:t>
            </a:r>
          </a:p>
          <a:p>
            <a:pPr algn="just">
              <a:lnSpc>
                <a:spcPts val="2519"/>
              </a:lnSpc>
              <a:spcBef>
                <a:spcPct val="0"/>
              </a:spcBef>
            </a:pPr>
            <a:endParaRPr lang="en-US" sz="2000" dirty="0">
              <a:solidFill>
                <a:schemeClr val="bg1"/>
              </a:solidFill>
            </a:endParaRPr>
          </a:p>
          <a:p>
            <a:pPr algn="just">
              <a:lnSpc>
                <a:spcPts val="2519"/>
              </a:lnSpc>
              <a:spcBef>
                <a:spcPct val="0"/>
              </a:spcBef>
            </a:pPr>
            <a:r>
              <a:rPr lang="en-US" sz="2000" dirty="0">
                <a:solidFill>
                  <a:schemeClr val="bg1"/>
                </a:solidFill>
              </a:rPr>
              <a:t>Requirements Gathering</a:t>
            </a:r>
          </a:p>
          <a:p>
            <a:pPr algn="just">
              <a:lnSpc>
                <a:spcPts val="2519"/>
              </a:lnSpc>
              <a:spcBef>
                <a:spcPct val="0"/>
              </a:spcBef>
            </a:pPr>
            <a:r>
              <a:rPr lang="en-US" sz="2000" dirty="0">
                <a:solidFill>
                  <a:schemeClr val="bg1"/>
                </a:solidFill>
              </a:rPr>
              <a:t>: Strategies and tactics for efficient assembly </a:t>
            </a:r>
          </a:p>
          <a:p>
            <a:pPr algn="just">
              <a:lnSpc>
                <a:spcPts val="2519"/>
              </a:lnSpc>
              <a:spcBef>
                <a:spcPct val="0"/>
              </a:spcBef>
            </a:pPr>
            <a:r>
              <a:rPr lang="en-US" sz="2000" dirty="0">
                <a:solidFill>
                  <a:schemeClr val="bg1"/>
                </a:solidFill>
              </a:rPr>
              <a:t>: Strategies for engaging stakeholders </a:t>
            </a:r>
          </a:p>
          <a:p>
            <a:pPr algn="just">
              <a:lnSpc>
                <a:spcPts val="2519"/>
              </a:lnSpc>
              <a:spcBef>
                <a:spcPct val="0"/>
              </a:spcBef>
            </a:pPr>
            <a:endParaRPr lang="en-US" sz="2000" dirty="0">
              <a:solidFill>
                <a:schemeClr val="bg1"/>
              </a:solidFill>
            </a:endParaRPr>
          </a:p>
          <a:p>
            <a:pPr algn="just">
              <a:lnSpc>
                <a:spcPts val="2519"/>
              </a:lnSpc>
              <a:spcBef>
                <a:spcPct val="0"/>
              </a:spcBef>
            </a:pPr>
            <a:endParaRPr lang="en-US" sz="2000" dirty="0">
              <a:solidFill>
                <a:schemeClr val="bg1"/>
              </a:solidFill>
            </a:endParaRPr>
          </a:p>
          <a:p>
            <a:pPr algn="just">
              <a:lnSpc>
                <a:spcPts val="2519"/>
              </a:lnSpc>
              <a:spcBef>
                <a:spcPct val="0"/>
              </a:spcBef>
            </a:pPr>
            <a:r>
              <a:rPr lang="en-US" sz="2000" dirty="0">
                <a:solidFill>
                  <a:schemeClr val="bg1"/>
                </a:solidFill>
              </a:rPr>
              <a:t>Analysis</a:t>
            </a:r>
          </a:p>
          <a:p>
            <a:pPr algn="just">
              <a:lnSpc>
                <a:spcPts val="2519"/>
              </a:lnSpc>
              <a:spcBef>
                <a:spcPct val="0"/>
              </a:spcBef>
            </a:pPr>
            <a:r>
              <a:rPr lang="en-US" sz="2000" dirty="0">
                <a:solidFill>
                  <a:schemeClr val="bg1"/>
                </a:solidFill>
              </a:rPr>
              <a:t>: Purposes and Goals</a:t>
            </a:r>
          </a:p>
          <a:p>
            <a:pPr algn="just">
              <a:lnSpc>
                <a:spcPts val="2519"/>
              </a:lnSpc>
              <a:spcBef>
                <a:spcPct val="0"/>
              </a:spcBef>
            </a:pPr>
            <a:r>
              <a:rPr lang="en-US" sz="2000" dirty="0">
                <a:solidFill>
                  <a:schemeClr val="bg1"/>
                </a:solidFill>
              </a:rPr>
              <a:t>: Techniques for Requirement analysis</a:t>
            </a:r>
          </a:p>
          <a:p>
            <a:pPr algn="just">
              <a:lnSpc>
                <a:spcPts val="2519"/>
              </a:lnSpc>
              <a:spcBef>
                <a:spcPct val="0"/>
              </a:spcBef>
            </a:pPr>
            <a:r>
              <a:rPr lang="en-US" sz="2000" dirty="0">
                <a:solidFill>
                  <a:schemeClr val="bg1"/>
                </a:solidFill>
              </a:rPr>
              <a:t>: Addressing feasibility, consistency and prioritization </a:t>
            </a:r>
          </a:p>
        </p:txBody>
      </p:sp>
      <p:grpSp>
        <p:nvGrpSpPr>
          <p:cNvPr id="18" name="Group 18"/>
          <p:cNvGrpSpPr/>
          <p:nvPr/>
        </p:nvGrpSpPr>
        <p:grpSpPr>
          <a:xfrm>
            <a:off x="9427983" y="2298749"/>
            <a:ext cx="807124" cy="807124"/>
            <a:chOff x="0" y="0"/>
            <a:chExt cx="812800" cy="812800"/>
          </a:xfrm>
          <a:solidFill>
            <a:srgbClr val="FFFF00"/>
          </a:solidFill>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0" name="TextBox 20"/>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21" name="TextBox 21"/>
          <p:cNvSpPr txBox="1"/>
          <p:nvPr/>
        </p:nvSpPr>
        <p:spPr>
          <a:xfrm>
            <a:off x="9555479" y="2497493"/>
            <a:ext cx="552131" cy="371537"/>
          </a:xfrm>
          <a:prstGeom prst="rect">
            <a:avLst/>
          </a:prstGeom>
        </p:spPr>
        <p:txBody>
          <a:bodyPr lIns="0" tIns="0" rIns="0" bIns="0" rtlCol="0" anchor="t">
            <a:spAutoFit/>
          </a:bodyPr>
          <a:lstStyle/>
          <a:p>
            <a:pPr algn="ctr">
              <a:lnSpc>
                <a:spcPts val="3096"/>
              </a:lnSpc>
              <a:spcBef>
                <a:spcPct val="0"/>
              </a:spcBef>
            </a:pPr>
            <a:r>
              <a:rPr lang="en-US" sz="2212" dirty="0">
                <a:solidFill>
                  <a:srgbClr val="FFFFFF"/>
                </a:solidFill>
                <a:latin typeface="Open Sans Bold"/>
              </a:rPr>
              <a:t>B</a:t>
            </a:r>
          </a:p>
        </p:txBody>
      </p:sp>
      <p:grpSp>
        <p:nvGrpSpPr>
          <p:cNvPr id="23" name="Group 23"/>
          <p:cNvGrpSpPr/>
          <p:nvPr/>
        </p:nvGrpSpPr>
        <p:grpSpPr>
          <a:xfrm>
            <a:off x="9427983" y="3902535"/>
            <a:ext cx="807124" cy="807124"/>
            <a:chOff x="0" y="0"/>
            <a:chExt cx="812800" cy="812800"/>
          </a:xfrm>
          <a:solidFill>
            <a:srgbClr val="FFFF00"/>
          </a:solidFill>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5" name="TextBox 25"/>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26" name="TextBox 26"/>
          <p:cNvSpPr txBox="1"/>
          <p:nvPr/>
        </p:nvSpPr>
        <p:spPr>
          <a:xfrm>
            <a:off x="9555479" y="4101279"/>
            <a:ext cx="552131" cy="371537"/>
          </a:xfrm>
          <a:prstGeom prst="rect">
            <a:avLst/>
          </a:prstGeom>
        </p:spPr>
        <p:txBody>
          <a:bodyPr lIns="0" tIns="0" rIns="0" bIns="0" rtlCol="0" anchor="t">
            <a:spAutoFit/>
          </a:bodyPr>
          <a:lstStyle/>
          <a:p>
            <a:pPr algn="ctr">
              <a:lnSpc>
                <a:spcPts val="3096"/>
              </a:lnSpc>
              <a:spcBef>
                <a:spcPct val="0"/>
              </a:spcBef>
            </a:pPr>
            <a:r>
              <a:rPr lang="en-US" sz="2212" dirty="0">
                <a:solidFill>
                  <a:srgbClr val="FFFFFF"/>
                </a:solidFill>
                <a:latin typeface="Open Sans Bold"/>
              </a:rPr>
              <a:t>C</a:t>
            </a:r>
          </a:p>
        </p:txBody>
      </p:sp>
      <p:grpSp>
        <p:nvGrpSpPr>
          <p:cNvPr id="28" name="Group 28"/>
          <p:cNvGrpSpPr/>
          <p:nvPr/>
        </p:nvGrpSpPr>
        <p:grpSpPr>
          <a:xfrm>
            <a:off x="9427983" y="5509760"/>
            <a:ext cx="807124" cy="807124"/>
            <a:chOff x="0" y="0"/>
            <a:chExt cx="812800" cy="812800"/>
          </a:xfrm>
          <a:solidFill>
            <a:srgbClr val="FFFF00"/>
          </a:solidFill>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30" name="TextBox 30"/>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31" name="TextBox 31"/>
          <p:cNvSpPr txBox="1"/>
          <p:nvPr/>
        </p:nvSpPr>
        <p:spPr>
          <a:xfrm>
            <a:off x="9555479" y="5708504"/>
            <a:ext cx="552131" cy="371701"/>
          </a:xfrm>
          <a:prstGeom prst="rect">
            <a:avLst/>
          </a:prstGeom>
        </p:spPr>
        <p:txBody>
          <a:bodyPr lIns="0" tIns="0" rIns="0" bIns="0" rtlCol="0" anchor="t">
            <a:spAutoFit/>
          </a:bodyPr>
          <a:lstStyle/>
          <a:p>
            <a:pPr algn="ctr">
              <a:lnSpc>
                <a:spcPts val="3096"/>
              </a:lnSpc>
              <a:spcBef>
                <a:spcPct val="0"/>
              </a:spcBef>
            </a:pPr>
            <a:r>
              <a:rPr lang="en-US" sz="2212" dirty="0">
                <a:solidFill>
                  <a:srgbClr val="FFFFFF"/>
                </a:solidFill>
                <a:latin typeface="Open Sans Bold"/>
              </a:rPr>
              <a:t>D</a:t>
            </a:r>
          </a:p>
        </p:txBody>
      </p:sp>
      <p:sp>
        <p:nvSpPr>
          <p:cNvPr id="32" name="TextBox 32"/>
          <p:cNvSpPr txBox="1"/>
          <p:nvPr/>
        </p:nvSpPr>
        <p:spPr>
          <a:xfrm>
            <a:off x="10482757" y="5471660"/>
            <a:ext cx="7018648" cy="1657139"/>
          </a:xfrm>
          <a:prstGeom prst="rect">
            <a:avLst/>
          </a:prstGeom>
        </p:spPr>
        <p:txBody>
          <a:bodyPr lIns="0" tIns="0" rIns="0" bIns="0" rtlCol="0" anchor="t">
            <a:spAutoFit/>
          </a:bodyPr>
          <a:lstStyle/>
          <a:p>
            <a:pPr algn="l">
              <a:lnSpc>
                <a:spcPts val="2636"/>
              </a:lnSpc>
            </a:pPr>
            <a:r>
              <a:rPr lang="en-US" sz="1883" dirty="0">
                <a:solidFill>
                  <a:srgbClr val="FFFFFF"/>
                </a:solidFill>
                <a:latin typeface="Open Sans"/>
              </a:rPr>
              <a:t>Work Breakdown Structure (WBS)</a:t>
            </a:r>
          </a:p>
          <a:p>
            <a:pPr marL="406608" lvl="1" indent="-203304" algn="l">
              <a:lnSpc>
                <a:spcPts val="2636"/>
              </a:lnSpc>
              <a:buFont typeface="Arial"/>
              <a:buChar char="•"/>
            </a:pPr>
            <a:r>
              <a:rPr lang="en-US" sz="1883" dirty="0">
                <a:solidFill>
                  <a:srgbClr val="FFFFFF"/>
                </a:solidFill>
                <a:latin typeface="Open Sans"/>
              </a:rPr>
              <a:t>Definition and significance</a:t>
            </a:r>
          </a:p>
          <a:p>
            <a:pPr marL="406608" lvl="1" indent="-203304" algn="l">
              <a:lnSpc>
                <a:spcPts val="2636"/>
              </a:lnSpc>
              <a:buFont typeface="Arial"/>
              <a:buChar char="•"/>
            </a:pPr>
            <a:r>
              <a:rPr lang="en-US" sz="1883" dirty="0">
                <a:solidFill>
                  <a:srgbClr val="FFFFFF"/>
                </a:solidFill>
                <a:latin typeface="Open Sans"/>
              </a:rPr>
              <a:t>Steps to create a WBS</a:t>
            </a:r>
          </a:p>
          <a:p>
            <a:pPr marL="406608" lvl="1" indent="-203304" algn="l">
              <a:lnSpc>
                <a:spcPts val="2636"/>
              </a:lnSpc>
              <a:buFont typeface="Arial"/>
              <a:buChar char="•"/>
            </a:pPr>
            <a:r>
              <a:rPr lang="en-US" sz="1883" dirty="0">
                <a:solidFill>
                  <a:srgbClr val="FFFFFF"/>
                </a:solidFill>
                <a:latin typeface="Open Sans"/>
              </a:rPr>
              <a:t>Examples and best practices for effective implementation</a:t>
            </a:r>
          </a:p>
          <a:p>
            <a:pPr algn="l">
              <a:lnSpc>
                <a:spcPts val="2636"/>
              </a:lnSpc>
              <a:spcBef>
                <a:spcPct val="0"/>
              </a:spcBef>
            </a:pPr>
            <a:endParaRPr dirty="0"/>
          </a:p>
        </p:txBody>
      </p:sp>
      <p:grpSp>
        <p:nvGrpSpPr>
          <p:cNvPr id="33" name="Group 33"/>
          <p:cNvGrpSpPr/>
          <p:nvPr/>
        </p:nvGrpSpPr>
        <p:grpSpPr>
          <a:xfrm>
            <a:off x="9464315" y="7012209"/>
            <a:ext cx="807124" cy="807124"/>
            <a:chOff x="0" y="0"/>
            <a:chExt cx="812800" cy="812800"/>
          </a:xfrm>
          <a:solidFill>
            <a:srgbClr val="FFFF00"/>
          </a:solidFill>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35" name="TextBox 35"/>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36" name="TextBox 36"/>
          <p:cNvSpPr txBox="1"/>
          <p:nvPr/>
        </p:nvSpPr>
        <p:spPr>
          <a:xfrm>
            <a:off x="9555479" y="7210871"/>
            <a:ext cx="552131" cy="371701"/>
          </a:xfrm>
          <a:prstGeom prst="rect">
            <a:avLst/>
          </a:prstGeom>
        </p:spPr>
        <p:txBody>
          <a:bodyPr lIns="0" tIns="0" rIns="0" bIns="0" rtlCol="0" anchor="t">
            <a:spAutoFit/>
          </a:bodyPr>
          <a:lstStyle/>
          <a:p>
            <a:pPr algn="ctr">
              <a:lnSpc>
                <a:spcPts val="3096"/>
              </a:lnSpc>
              <a:spcBef>
                <a:spcPct val="0"/>
              </a:spcBef>
            </a:pPr>
            <a:r>
              <a:rPr lang="en-US" sz="2212" dirty="0">
                <a:solidFill>
                  <a:srgbClr val="FFFFFF"/>
                </a:solidFill>
                <a:latin typeface="Open Sans Bold"/>
              </a:rPr>
              <a:t>E</a:t>
            </a:r>
          </a:p>
        </p:txBody>
      </p:sp>
      <p:sp>
        <p:nvSpPr>
          <p:cNvPr id="37" name="TextBox 37"/>
          <p:cNvSpPr txBox="1"/>
          <p:nvPr/>
        </p:nvSpPr>
        <p:spPr>
          <a:xfrm>
            <a:off x="10482757" y="6974109"/>
            <a:ext cx="7910024" cy="2323889"/>
          </a:xfrm>
          <a:prstGeom prst="rect">
            <a:avLst/>
          </a:prstGeom>
        </p:spPr>
        <p:txBody>
          <a:bodyPr lIns="0" tIns="0" rIns="0" bIns="0" rtlCol="0" anchor="t">
            <a:spAutoFit/>
          </a:bodyPr>
          <a:lstStyle/>
          <a:p>
            <a:pPr algn="l">
              <a:lnSpc>
                <a:spcPts val="2636"/>
              </a:lnSpc>
            </a:pPr>
            <a:r>
              <a:rPr lang="en-US" sz="1883" dirty="0">
                <a:solidFill>
                  <a:srgbClr val="FFFFFF"/>
                </a:solidFill>
                <a:latin typeface="Open Sans"/>
              </a:rPr>
              <a:t>Benefits and Case Studies</a:t>
            </a:r>
          </a:p>
          <a:p>
            <a:pPr marL="406608" lvl="1" indent="-203304" algn="l">
              <a:lnSpc>
                <a:spcPts val="2636"/>
              </a:lnSpc>
              <a:buFont typeface="Arial"/>
              <a:buChar char="•"/>
            </a:pPr>
            <a:r>
              <a:rPr lang="en-US" sz="1883" dirty="0">
                <a:solidFill>
                  <a:srgbClr val="FFFFFF"/>
                </a:solidFill>
                <a:latin typeface="Open Sans"/>
              </a:rPr>
              <a:t>Advantages of thorough requirements gathering, analysis, and WBS</a:t>
            </a:r>
          </a:p>
          <a:p>
            <a:pPr marL="406608" lvl="1" indent="-203304" algn="l">
              <a:lnSpc>
                <a:spcPts val="2636"/>
              </a:lnSpc>
              <a:buFont typeface="Arial"/>
              <a:buChar char="•"/>
            </a:pPr>
            <a:r>
              <a:rPr lang="en-US" sz="1883" dirty="0">
                <a:solidFill>
                  <a:srgbClr val="FFFFFF"/>
                </a:solidFill>
                <a:latin typeface="Open Sans"/>
              </a:rPr>
              <a:t>Real-world case studies demonstrating successful application</a:t>
            </a:r>
          </a:p>
          <a:p>
            <a:pPr marL="406608" lvl="1" indent="-203304" algn="l">
              <a:lnSpc>
                <a:spcPts val="2636"/>
              </a:lnSpc>
              <a:buFont typeface="Arial"/>
              <a:buChar char="•"/>
            </a:pPr>
            <a:r>
              <a:rPr lang="en-US" sz="1883" dirty="0">
                <a:solidFill>
                  <a:srgbClr val="FFFFFF"/>
                </a:solidFill>
                <a:latin typeface="Open Sans"/>
              </a:rPr>
              <a:t>Lessons learned from the Game Arcade Management System project</a:t>
            </a:r>
          </a:p>
          <a:p>
            <a:pPr algn="l">
              <a:lnSpc>
                <a:spcPts val="2636"/>
              </a:lnSpc>
              <a:spcBef>
                <a:spcPct val="0"/>
              </a:spcBef>
            </a:pPr>
            <a:endParaRPr dirty="0"/>
          </a:p>
        </p:txBody>
      </p:sp>
      <p:grpSp>
        <p:nvGrpSpPr>
          <p:cNvPr id="38" name="Group 38"/>
          <p:cNvGrpSpPr/>
          <p:nvPr/>
        </p:nvGrpSpPr>
        <p:grpSpPr>
          <a:xfrm>
            <a:off x="9464315" y="9086159"/>
            <a:ext cx="807124" cy="807124"/>
            <a:chOff x="0" y="0"/>
            <a:chExt cx="812800" cy="812800"/>
          </a:xfrm>
          <a:solidFill>
            <a:srgbClr val="FFFF00"/>
          </a:solidFill>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40" name="TextBox 40"/>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41" name="TextBox 41"/>
          <p:cNvSpPr txBox="1"/>
          <p:nvPr/>
        </p:nvSpPr>
        <p:spPr>
          <a:xfrm>
            <a:off x="9591812" y="9284903"/>
            <a:ext cx="552131" cy="371701"/>
          </a:xfrm>
          <a:prstGeom prst="rect">
            <a:avLst/>
          </a:prstGeom>
        </p:spPr>
        <p:txBody>
          <a:bodyPr lIns="0" tIns="0" rIns="0" bIns="0" rtlCol="0" anchor="t">
            <a:spAutoFit/>
          </a:bodyPr>
          <a:lstStyle/>
          <a:p>
            <a:pPr algn="ctr">
              <a:lnSpc>
                <a:spcPts val="3096"/>
              </a:lnSpc>
              <a:spcBef>
                <a:spcPct val="0"/>
              </a:spcBef>
            </a:pPr>
            <a:r>
              <a:rPr lang="en-US" sz="2212" dirty="0">
                <a:solidFill>
                  <a:srgbClr val="FFFFFF"/>
                </a:solidFill>
                <a:latin typeface="Open Sans Bold"/>
              </a:rPr>
              <a:t>F</a:t>
            </a:r>
          </a:p>
        </p:txBody>
      </p:sp>
      <p:sp>
        <p:nvSpPr>
          <p:cNvPr id="42" name="TextBox 42"/>
          <p:cNvSpPr txBox="1"/>
          <p:nvPr/>
        </p:nvSpPr>
        <p:spPr>
          <a:xfrm>
            <a:off x="10519090" y="9048059"/>
            <a:ext cx="7018648" cy="990389"/>
          </a:xfrm>
          <a:prstGeom prst="rect">
            <a:avLst/>
          </a:prstGeom>
        </p:spPr>
        <p:txBody>
          <a:bodyPr lIns="0" tIns="0" rIns="0" bIns="0" rtlCol="0" anchor="t">
            <a:spAutoFit/>
          </a:bodyPr>
          <a:lstStyle/>
          <a:p>
            <a:pPr algn="l">
              <a:lnSpc>
                <a:spcPts val="2636"/>
              </a:lnSpc>
            </a:pPr>
            <a:r>
              <a:rPr lang="en-US" sz="1883">
                <a:solidFill>
                  <a:srgbClr val="FFFFFF"/>
                </a:solidFill>
                <a:latin typeface="Open Sans"/>
              </a:rPr>
              <a:t>Q&amp;A</a:t>
            </a:r>
          </a:p>
          <a:p>
            <a:pPr marL="406608" lvl="1" indent="-203304" algn="l">
              <a:lnSpc>
                <a:spcPts val="2636"/>
              </a:lnSpc>
              <a:buFont typeface="Arial"/>
              <a:buChar char="•"/>
            </a:pPr>
            <a:r>
              <a:rPr lang="en-US" sz="1883">
                <a:solidFill>
                  <a:srgbClr val="FFFFFF"/>
                </a:solidFill>
                <a:latin typeface="Open Sans"/>
              </a:rPr>
              <a:t>Open floor for questions and discussions</a:t>
            </a:r>
          </a:p>
          <a:p>
            <a:pPr algn="l">
              <a:lnSpc>
                <a:spcPts val="2636"/>
              </a:lnSpc>
              <a:spcBef>
                <a:spcPct val="0"/>
              </a:spcBef>
            </a:pPr>
            <a:endParaRPr/>
          </a:p>
        </p:txBody>
      </p:sp>
      <p:sp>
        <p:nvSpPr>
          <p:cNvPr id="43" name="Rectangle 1">
            <a:extLst>
              <a:ext uri="{FF2B5EF4-FFF2-40B4-BE49-F238E27FC236}">
                <a16:creationId xmlns:a16="http://schemas.microsoft.com/office/drawing/2014/main" xmlns="" id="{9C7E18F5-FFC0-1CA1-DD86-0B393CF2AD65}"/>
              </a:ext>
            </a:extLst>
          </p:cNvPr>
          <p:cNvSpPr>
            <a:spLocks noChangeArrowheads="1"/>
          </p:cNvSpPr>
          <p:nvPr/>
        </p:nvSpPr>
        <p:spPr bwMode="auto">
          <a:xfrm>
            <a:off x="0" y="-600165"/>
            <a:ext cx="184731"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690853" y="1950222"/>
            <a:ext cx="1597147" cy="3193278"/>
            <a:chOff x="0" y="0"/>
            <a:chExt cx="228540" cy="456935"/>
          </a:xfrm>
        </p:grpSpPr>
        <p:sp>
          <p:nvSpPr>
            <p:cNvPr id="8" name="Freeform 8"/>
            <p:cNvSpPr/>
            <p:nvPr/>
          </p:nvSpPr>
          <p:spPr>
            <a:xfrm>
              <a:off x="0" y="0"/>
              <a:ext cx="228540" cy="456935"/>
            </a:xfrm>
            <a:custGeom>
              <a:avLst/>
              <a:gdLst/>
              <a:ahLst/>
              <a:cxnLst/>
              <a:rect l="l" t="t" r="r" b="b"/>
              <a:pathLst>
                <a:path w="228540" h="456935">
                  <a:moveTo>
                    <a:pt x="0" y="0"/>
                  </a:moveTo>
                  <a:lnTo>
                    <a:pt x="228540" y="0"/>
                  </a:lnTo>
                  <a:lnTo>
                    <a:pt x="228540" y="456935"/>
                  </a:lnTo>
                  <a:lnTo>
                    <a:pt x="0" y="456935"/>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9" name="TextBox 9"/>
            <p:cNvSpPr txBox="1"/>
            <p:nvPr/>
          </p:nvSpPr>
          <p:spPr>
            <a:xfrm>
              <a:off x="0" y="-38100"/>
              <a:ext cx="228540" cy="49503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59227" y="212725"/>
            <a:ext cx="6465114" cy="815975"/>
          </a:xfrm>
          <a:prstGeom prst="rect">
            <a:avLst/>
          </a:prstGeom>
        </p:spPr>
        <p:txBody>
          <a:bodyPr lIns="0" tIns="0" rIns="0" bIns="0" rtlCol="0" anchor="t">
            <a:spAutoFit/>
          </a:bodyPr>
          <a:lstStyle/>
          <a:p>
            <a:pPr algn="l">
              <a:lnSpc>
                <a:spcPts val="6550"/>
              </a:lnSpc>
            </a:pPr>
            <a:r>
              <a:rPr lang="en-US" sz="5000" dirty="0">
                <a:solidFill>
                  <a:schemeClr val="accent4">
                    <a:lumMod val="40000"/>
                    <a:lumOff val="60000"/>
                  </a:schemeClr>
                </a:solidFill>
                <a:latin typeface="Anton"/>
              </a:rPr>
              <a:t>REQUIREMENTS</a:t>
            </a:r>
            <a:r>
              <a:rPr lang="en-US" sz="5000" dirty="0">
                <a:solidFill>
                  <a:srgbClr val="0AD5ED"/>
                </a:solidFill>
                <a:latin typeface="Anton"/>
              </a:rPr>
              <a:t> </a:t>
            </a:r>
            <a:r>
              <a:rPr lang="en-US" sz="5000" dirty="0">
                <a:solidFill>
                  <a:schemeClr val="accent4">
                    <a:lumMod val="40000"/>
                    <a:lumOff val="60000"/>
                  </a:schemeClr>
                </a:solidFill>
                <a:latin typeface="Anton"/>
              </a:rPr>
              <a:t>GATHERING</a:t>
            </a:r>
          </a:p>
        </p:txBody>
      </p:sp>
      <p:grpSp>
        <p:nvGrpSpPr>
          <p:cNvPr id="11" name="Group 11"/>
          <p:cNvGrpSpPr/>
          <p:nvPr/>
        </p:nvGrpSpPr>
        <p:grpSpPr>
          <a:xfrm>
            <a:off x="459227" y="2320041"/>
            <a:ext cx="953673" cy="807124"/>
            <a:chOff x="0" y="0"/>
            <a:chExt cx="960379" cy="812800"/>
          </a:xfrm>
          <a:solidFill>
            <a:schemeClr val="accent4">
              <a:lumMod val="40000"/>
              <a:lumOff val="60000"/>
            </a:schemeClr>
          </a:solidFill>
        </p:grpSpPr>
        <p:sp>
          <p:nvSpPr>
            <p:cNvPr id="12" name="Freeform 12"/>
            <p:cNvSpPr/>
            <p:nvPr/>
          </p:nvSpPr>
          <p:spPr>
            <a:xfrm>
              <a:off x="0" y="0"/>
              <a:ext cx="960379" cy="812800"/>
            </a:xfrm>
            <a:custGeom>
              <a:avLst/>
              <a:gdLst/>
              <a:ahLst/>
              <a:cxnLst/>
              <a:rect l="l" t="t" r="r" b="b"/>
              <a:pathLst>
                <a:path w="960379" h="812800">
                  <a:moveTo>
                    <a:pt x="0" y="0"/>
                  </a:moveTo>
                  <a:lnTo>
                    <a:pt x="960379" y="0"/>
                  </a:lnTo>
                  <a:lnTo>
                    <a:pt x="960379" y="812800"/>
                  </a:lnTo>
                  <a:lnTo>
                    <a:pt x="0" y="812800"/>
                  </a:lnTo>
                  <a:close/>
                </a:path>
              </a:pathLst>
            </a:custGeom>
            <a:grpFill/>
          </p:spPr>
        </p:sp>
        <p:sp>
          <p:nvSpPr>
            <p:cNvPr id="13" name="TextBox 13"/>
            <p:cNvSpPr txBox="1"/>
            <p:nvPr/>
          </p:nvSpPr>
          <p:spPr>
            <a:xfrm>
              <a:off x="0" y="-38100"/>
              <a:ext cx="960379" cy="850900"/>
            </a:xfrm>
            <a:prstGeom prst="rect">
              <a:avLst/>
            </a:prstGeom>
            <a:grpFill/>
          </p:spPr>
          <p:txBody>
            <a:bodyPr lIns="50800" tIns="50800" rIns="50800" bIns="50800" rtlCol="0" anchor="ctr"/>
            <a:lstStyle/>
            <a:p>
              <a:pPr algn="ctr">
                <a:lnSpc>
                  <a:spcPts val="2659"/>
                </a:lnSpc>
              </a:pPr>
              <a:endParaRPr/>
            </a:p>
          </p:txBody>
        </p:sp>
      </p:grpSp>
      <p:sp>
        <p:nvSpPr>
          <p:cNvPr id="14" name="TextBox 14"/>
          <p:cNvSpPr txBox="1"/>
          <p:nvPr/>
        </p:nvSpPr>
        <p:spPr>
          <a:xfrm>
            <a:off x="586724" y="2518785"/>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15" name="TextBox 15"/>
          <p:cNvSpPr txBox="1"/>
          <p:nvPr/>
        </p:nvSpPr>
        <p:spPr>
          <a:xfrm>
            <a:off x="1670075" y="2291466"/>
            <a:ext cx="7216750" cy="1868805"/>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Importance:</a:t>
            </a:r>
          </a:p>
          <a:p>
            <a:pPr marL="388618" lvl="1" indent="-194309" algn="l">
              <a:lnSpc>
                <a:spcPts val="2519"/>
              </a:lnSpc>
              <a:buFont typeface="Arial"/>
              <a:buChar char="•"/>
            </a:pPr>
            <a:r>
              <a:rPr lang="en-US" sz="1799">
                <a:solidFill>
                  <a:srgbClr val="FFFFFF"/>
                </a:solidFill>
                <a:latin typeface="Open Sans"/>
              </a:rPr>
              <a:t>Ensures Stakeholder Satisfaction: Meets user needs.</a:t>
            </a:r>
          </a:p>
          <a:p>
            <a:pPr marL="388618" lvl="1" indent="-194309" algn="l">
              <a:lnSpc>
                <a:spcPts val="2519"/>
              </a:lnSpc>
              <a:buFont typeface="Arial"/>
              <a:buChar char="•"/>
            </a:pPr>
            <a:r>
              <a:rPr lang="en-US" sz="1799">
                <a:solidFill>
                  <a:srgbClr val="FFFFFF"/>
                </a:solidFill>
                <a:latin typeface="Open Sans"/>
              </a:rPr>
              <a:t>Prevents Scope Creep: Clear boundaries and expectations.</a:t>
            </a:r>
          </a:p>
          <a:p>
            <a:pPr marL="388618" lvl="1" indent="-194309" algn="l">
              <a:lnSpc>
                <a:spcPts val="2519"/>
              </a:lnSpc>
              <a:buFont typeface="Arial"/>
              <a:buChar char="•"/>
            </a:pPr>
            <a:r>
              <a:rPr lang="en-US" sz="1799">
                <a:solidFill>
                  <a:srgbClr val="FFFFFF"/>
                </a:solidFill>
                <a:latin typeface="Open Sans"/>
              </a:rPr>
              <a:t>Facilitates Accurate Planning: Better planning and budgeting.</a:t>
            </a:r>
          </a:p>
          <a:p>
            <a:pPr marL="388618" lvl="1" indent="-194309" algn="l">
              <a:lnSpc>
                <a:spcPts val="2519"/>
              </a:lnSpc>
              <a:buFont typeface="Arial"/>
              <a:buChar char="•"/>
            </a:pPr>
            <a:r>
              <a:rPr lang="en-US" sz="1799">
                <a:solidFill>
                  <a:srgbClr val="FFFFFF"/>
                </a:solidFill>
                <a:latin typeface="Open Sans"/>
              </a:rPr>
              <a:t>Reduces Risks: Identifies issues early.</a:t>
            </a:r>
          </a:p>
          <a:p>
            <a:pPr algn="l">
              <a:lnSpc>
                <a:spcPts val="2519"/>
              </a:lnSpc>
              <a:spcBef>
                <a:spcPct val="0"/>
              </a:spcBef>
            </a:pPr>
            <a:endParaRPr/>
          </a:p>
        </p:txBody>
      </p:sp>
      <p:grpSp>
        <p:nvGrpSpPr>
          <p:cNvPr id="16" name="Group 16"/>
          <p:cNvGrpSpPr/>
          <p:nvPr/>
        </p:nvGrpSpPr>
        <p:grpSpPr>
          <a:xfrm>
            <a:off x="459227" y="6168747"/>
            <a:ext cx="1001980" cy="807124"/>
            <a:chOff x="0" y="0"/>
            <a:chExt cx="1009026" cy="812800"/>
          </a:xfrm>
          <a:solidFill>
            <a:schemeClr val="accent4">
              <a:lumMod val="40000"/>
              <a:lumOff val="60000"/>
            </a:schemeClr>
          </a:solidFill>
        </p:grpSpPr>
        <p:sp>
          <p:nvSpPr>
            <p:cNvPr id="17" name="Freeform 17"/>
            <p:cNvSpPr/>
            <p:nvPr/>
          </p:nvSpPr>
          <p:spPr>
            <a:xfrm>
              <a:off x="0" y="0"/>
              <a:ext cx="1009026" cy="812800"/>
            </a:xfrm>
            <a:custGeom>
              <a:avLst/>
              <a:gdLst/>
              <a:ahLst/>
              <a:cxnLst/>
              <a:rect l="l" t="t" r="r" b="b"/>
              <a:pathLst>
                <a:path w="1009026" h="812800">
                  <a:moveTo>
                    <a:pt x="0" y="0"/>
                  </a:moveTo>
                  <a:lnTo>
                    <a:pt x="1009026" y="0"/>
                  </a:lnTo>
                  <a:lnTo>
                    <a:pt x="1009026" y="812800"/>
                  </a:lnTo>
                  <a:lnTo>
                    <a:pt x="0" y="812800"/>
                  </a:lnTo>
                  <a:close/>
                </a:path>
              </a:pathLst>
            </a:custGeom>
            <a:grpFill/>
          </p:spPr>
        </p:sp>
        <p:sp>
          <p:nvSpPr>
            <p:cNvPr id="18" name="TextBox 18"/>
            <p:cNvSpPr txBox="1"/>
            <p:nvPr/>
          </p:nvSpPr>
          <p:spPr>
            <a:xfrm>
              <a:off x="0" y="-38100"/>
              <a:ext cx="1009026" cy="850900"/>
            </a:xfrm>
            <a:prstGeom prst="rect">
              <a:avLst/>
            </a:prstGeom>
            <a:grpFill/>
          </p:spPr>
          <p:txBody>
            <a:bodyPr lIns="50800" tIns="50800" rIns="50800" bIns="50800" rtlCol="0" anchor="ctr"/>
            <a:lstStyle/>
            <a:p>
              <a:pPr algn="ctr">
                <a:lnSpc>
                  <a:spcPts val="2659"/>
                </a:lnSpc>
              </a:pPr>
              <a:endParaRPr/>
            </a:p>
          </p:txBody>
        </p:sp>
      </p:grpSp>
      <p:sp>
        <p:nvSpPr>
          <p:cNvPr id="19" name="TextBox 19"/>
          <p:cNvSpPr txBox="1"/>
          <p:nvPr/>
        </p:nvSpPr>
        <p:spPr>
          <a:xfrm>
            <a:off x="617504" y="6367491"/>
            <a:ext cx="685427"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20" name="TextBox 20"/>
          <p:cNvSpPr txBox="1"/>
          <p:nvPr/>
        </p:nvSpPr>
        <p:spPr>
          <a:xfrm>
            <a:off x="1962397" y="6140172"/>
            <a:ext cx="6522746" cy="2497455"/>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Common Methods:</a:t>
            </a:r>
          </a:p>
          <a:p>
            <a:pPr marL="388618" lvl="1" indent="-194309" algn="l">
              <a:lnSpc>
                <a:spcPts val="2519"/>
              </a:lnSpc>
              <a:buFont typeface="Arial"/>
              <a:buChar char="•"/>
            </a:pPr>
            <a:r>
              <a:rPr lang="en-US" sz="1799">
                <a:solidFill>
                  <a:srgbClr val="FFFFFF"/>
                </a:solidFill>
                <a:latin typeface="Open Sans"/>
              </a:rPr>
              <a:t>Interviews: One-on-one or group discussions.</a:t>
            </a:r>
          </a:p>
          <a:p>
            <a:pPr marL="388618" lvl="1" indent="-194309" algn="l">
              <a:lnSpc>
                <a:spcPts val="2519"/>
              </a:lnSpc>
              <a:buFont typeface="Arial"/>
              <a:buChar char="•"/>
            </a:pPr>
            <a:r>
              <a:rPr lang="en-US" sz="1799">
                <a:solidFill>
                  <a:srgbClr val="FFFFFF"/>
                </a:solidFill>
                <a:latin typeface="Open Sans"/>
              </a:rPr>
              <a:t>Surveys/Questionnaires: Structured forms for inputs.</a:t>
            </a:r>
          </a:p>
          <a:p>
            <a:pPr marL="388618" lvl="1" indent="-194309" algn="l">
              <a:lnSpc>
                <a:spcPts val="2519"/>
              </a:lnSpc>
              <a:buFont typeface="Arial"/>
              <a:buChar char="•"/>
            </a:pPr>
            <a:r>
              <a:rPr lang="en-US" sz="1799">
                <a:solidFill>
                  <a:srgbClr val="FFFFFF"/>
                </a:solidFill>
                <a:latin typeface="Open Sans"/>
              </a:rPr>
              <a:t>Workshops: Collaborative sessions.</a:t>
            </a:r>
          </a:p>
          <a:p>
            <a:pPr marL="388618" lvl="1" indent="-194309" algn="l">
              <a:lnSpc>
                <a:spcPts val="2519"/>
              </a:lnSpc>
              <a:buFont typeface="Arial"/>
              <a:buChar char="•"/>
            </a:pPr>
            <a:r>
              <a:rPr lang="en-US" sz="1799">
                <a:solidFill>
                  <a:srgbClr val="FFFFFF"/>
                </a:solidFill>
                <a:latin typeface="Open Sans"/>
              </a:rPr>
              <a:t>Observation: Watching current processes.</a:t>
            </a:r>
          </a:p>
          <a:p>
            <a:pPr marL="388618" lvl="1" indent="-194309" algn="l">
              <a:lnSpc>
                <a:spcPts val="2519"/>
              </a:lnSpc>
              <a:buFont typeface="Arial"/>
              <a:buChar char="•"/>
            </a:pPr>
            <a:r>
              <a:rPr lang="en-US" sz="1799">
                <a:solidFill>
                  <a:srgbClr val="FFFFFF"/>
                </a:solidFill>
                <a:latin typeface="Open Sans"/>
              </a:rPr>
              <a:t>Document Analysis: Reviewing existing docs.</a:t>
            </a:r>
          </a:p>
          <a:p>
            <a:pPr marL="388618" lvl="1" indent="-194309" algn="l">
              <a:lnSpc>
                <a:spcPts val="2519"/>
              </a:lnSpc>
              <a:buFont typeface="Arial"/>
              <a:buChar char="•"/>
            </a:pPr>
            <a:r>
              <a:rPr lang="en-US" sz="1799">
                <a:solidFill>
                  <a:srgbClr val="FFFFFF"/>
                </a:solidFill>
                <a:latin typeface="Open Sans"/>
              </a:rPr>
              <a:t>Prototyping: Early models for feedback.</a:t>
            </a:r>
          </a:p>
          <a:p>
            <a:pPr algn="l">
              <a:lnSpc>
                <a:spcPts val="2519"/>
              </a:lnSpc>
              <a:spcBef>
                <a:spcPct val="0"/>
              </a:spcBef>
            </a:pPr>
            <a:endParaRPr/>
          </a:p>
        </p:txBody>
      </p:sp>
      <p:grpSp>
        <p:nvGrpSpPr>
          <p:cNvPr id="21" name="Group 21"/>
          <p:cNvGrpSpPr/>
          <p:nvPr/>
        </p:nvGrpSpPr>
        <p:grpSpPr>
          <a:xfrm>
            <a:off x="459227" y="4066222"/>
            <a:ext cx="1001980" cy="807124"/>
            <a:chOff x="0" y="0"/>
            <a:chExt cx="1009026" cy="812800"/>
          </a:xfrm>
          <a:solidFill>
            <a:schemeClr val="accent4">
              <a:lumMod val="40000"/>
              <a:lumOff val="60000"/>
            </a:schemeClr>
          </a:solidFill>
        </p:grpSpPr>
        <p:sp>
          <p:nvSpPr>
            <p:cNvPr id="22" name="Freeform 22"/>
            <p:cNvSpPr/>
            <p:nvPr/>
          </p:nvSpPr>
          <p:spPr>
            <a:xfrm>
              <a:off x="0" y="0"/>
              <a:ext cx="1009026" cy="812800"/>
            </a:xfrm>
            <a:custGeom>
              <a:avLst/>
              <a:gdLst/>
              <a:ahLst/>
              <a:cxnLst/>
              <a:rect l="l" t="t" r="r" b="b"/>
              <a:pathLst>
                <a:path w="1009026" h="812800">
                  <a:moveTo>
                    <a:pt x="0" y="0"/>
                  </a:moveTo>
                  <a:lnTo>
                    <a:pt x="1009026" y="0"/>
                  </a:lnTo>
                  <a:lnTo>
                    <a:pt x="1009026" y="812800"/>
                  </a:lnTo>
                  <a:lnTo>
                    <a:pt x="0" y="812800"/>
                  </a:lnTo>
                  <a:close/>
                </a:path>
              </a:pathLst>
            </a:custGeom>
            <a:grpFill/>
          </p:spPr>
        </p:sp>
        <p:sp>
          <p:nvSpPr>
            <p:cNvPr id="23" name="TextBox 23"/>
            <p:cNvSpPr txBox="1"/>
            <p:nvPr/>
          </p:nvSpPr>
          <p:spPr>
            <a:xfrm>
              <a:off x="0" y="-38100"/>
              <a:ext cx="1009026" cy="850900"/>
            </a:xfrm>
            <a:prstGeom prst="rect">
              <a:avLst/>
            </a:prstGeom>
            <a:grpFill/>
          </p:spPr>
          <p:txBody>
            <a:bodyPr lIns="50800" tIns="50800" rIns="50800" bIns="50800" rtlCol="0" anchor="ctr"/>
            <a:lstStyle/>
            <a:p>
              <a:pPr algn="ctr">
                <a:lnSpc>
                  <a:spcPts val="2659"/>
                </a:lnSpc>
              </a:pPr>
              <a:endParaRPr/>
            </a:p>
          </p:txBody>
        </p:sp>
      </p:grpSp>
      <p:sp>
        <p:nvSpPr>
          <p:cNvPr id="24" name="TextBox 24"/>
          <p:cNvSpPr txBox="1"/>
          <p:nvPr/>
        </p:nvSpPr>
        <p:spPr>
          <a:xfrm>
            <a:off x="617504" y="4264966"/>
            <a:ext cx="685427"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25" name="TextBox 25"/>
          <p:cNvSpPr txBox="1"/>
          <p:nvPr/>
        </p:nvSpPr>
        <p:spPr>
          <a:xfrm>
            <a:off x="1962397" y="4037647"/>
            <a:ext cx="6522746" cy="2183130"/>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Main Stakeholders:</a:t>
            </a:r>
          </a:p>
          <a:p>
            <a:pPr marL="388618" lvl="1" indent="-194309" algn="l">
              <a:lnSpc>
                <a:spcPts val="2519"/>
              </a:lnSpc>
              <a:buFont typeface="Arial"/>
              <a:buChar char="•"/>
            </a:pPr>
            <a:r>
              <a:rPr lang="en-US" sz="1799">
                <a:solidFill>
                  <a:srgbClr val="FFFFFF"/>
                </a:solidFill>
                <a:latin typeface="Open Sans"/>
              </a:rPr>
              <a:t>Arcade Owners</a:t>
            </a:r>
          </a:p>
          <a:p>
            <a:pPr marL="388618" lvl="1" indent="-194309" algn="l">
              <a:lnSpc>
                <a:spcPts val="2519"/>
              </a:lnSpc>
              <a:buFont typeface="Arial"/>
              <a:buChar char="•"/>
            </a:pPr>
            <a:r>
              <a:rPr lang="en-US" sz="1799">
                <a:solidFill>
                  <a:srgbClr val="FFFFFF"/>
                </a:solidFill>
                <a:latin typeface="Open Sans"/>
              </a:rPr>
              <a:t>Arcade Staff</a:t>
            </a:r>
          </a:p>
          <a:p>
            <a:pPr marL="388618" lvl="1" indent="-194309" algn="l">
              <a:lnSpc>
                <a:spcPts val="2519"/>
              </a:lnSpc>
              <a:buFont typeface="Arial"/>
              <a:buChar char="•"/>
            </a:pPr>
            <a:r>
              <a:rPr lang="en-US" sz="1799">
                <a:solidFill>
                  <a:srgbClr val="FFFFFF"/>
                </a:solidFill>
                <a:latin typeface="Open Sans"/>
              </a:rPr>
              <a:t>Customers</a:t>
            </a:r>
          </a:p>
          <a:p>
            <a:pPr marL="388618" lvl="1" indent="-194309" algn="l">
              <a:lnSpc>
                <a:spcPts val="2519"/>
              </a:lnSpc>
              <a:buFont typeface="Arial"/>
              <a:buChar char="•"/>
            </a:pPr>
            <a:r>
              <a:rPr lang="en-US" sz="1799">
                <a:solidFill>
                  <a:srgbClr val="FFFFFF"/>
                </a:solidFill>
                <a:latin typeface="Open Sans"/>
              </a:rPr>
              <a:t>IT Team</a:t>
            </a:r>
          </a:p>
          <a:p>
            <a:pPr marL="388618" lvl="1" indent="-194309" algn="l">
              <a:lnSpc>
                <a:spcPts val="2519"/>
              </a:lnSpc>
              <a:buFont typeface="Arial"/>
              <a:buChar char="•"/>
            </a:pPr>
            <a:r>
              <a:rPr lang="en-US" sz="1799">
                <a:solidFill>
                  <a:srgbClr val="FFFFFF"/>
                </a:solidFill>
                <a:latin typeface="Open Sans"/>
              </a:rPr>
              <a:t>Project Managers</a:t>
            </a:r>
          </a:p>
          <a:p>
            <a:pPr algn="l">
              <a:lnSpc>
                <a:spcPts val="2519"/>
              </a:lnSpc>
              <a:spcBef>
                <a:spcPct val="0"/>
              </a:spcBef>
            </a:pPr>
            <a:endParaRPr/>
          </a:p>
        </p:txBody>
      </p:sp>
      <p:sp>
        <p:nvSpPr>
          <p:cNvPr id="26" name="TextBox 26"/>
          <p:cNvSpPr txBox="1"/>
          <p:nvPr/>
        </p:nvSpPr>
        <p:spPr>
          <a:xfrm>
            <a:off x="459227" y="1216789"/>
            <a:ext cx="10783822" cy="467534"/>
          </a:xfrm>
          <a:prstGeom prst="rect">
            <a:avLst/>
          </a:prstGeom>
        </p:spPr>
        <p:txBody>
          <a:bodyPr lIns="0" tIns="0" rIns="0" bIns="0" rtlCol="0" anchor="t">
            <a:spAutoFit/>
          </a:bodyPr>
          <a:lstStyle/>
          <a:p>
            <a:pPr algn="l">
              <a:lnSpc>
                <a:spcPts val="3939"/>
              </a:lnSpc>
              <a:spcBef>
                <a:spcPct val="0"/>
              </a:spcBef>
            </a:pPr>
            <a:r>
              <a:rPr lang="en-US" sz="2813" dirty="0">
                <a:solidFill>
                  <a:srgbClr val="FFFFFF"/>
                </a:solidFill>
                <a:latin typeface="Open Sans"/>
              </a:rPr>
              <a:t>Determining and Recording the project’s stakeholder needs</a:t>
            </a:r>
          </a:p>
        </p:txBody>
      </p:sp>
      <p:sp>
        <p:nvSpPr>
          <p:cNvPr id="27" name="TextBox 27"/>
          <p:cNvSpPr txBox="1"/>
          <p:nvPr/>
        </p:nvSpPr>
        <p:spPr>
          <a:xfrm>
            <a:off x="153556" y="8711951"/>
            <a:ext cx="17466539" cy="1773254"/>
          </a:xfrm>
          <a:prstGeom prst="rect">
            <a:avLst/>
          </a:prstGeom>
        </p:spPr>
        <p:txBody>
          <a:bodyPr lIns="0" tIns="0" rIns="0" bIns="0" rtlCol="0" anchor="t">
            <a:spAutoFit/>
          </a:bodyPr>
          <a:lstStyle/>
          <a:p>
            <a:pPr algn="l">
              <a:lnSpc>
                <a:spcPts val="3586"/>
              </a:lnSpc>
            </a:pPr>
            <a:r>
              <a:rPr lang="en-US" sz="2561">
                <a:solidFill>
                  <a:srgbClr val="FFFFFF"/>
                </a:solidFill>
                <a:latin typeface="Open Sans"/>
              </a:rPr>
              <a:t>Effective requirements gathering ensures the project addresses all needs and sets a solid foundation for success.</a:t>
            </a:r>
          </a:p>
          <a:p>
            <a:pPr algn="l">
              <a:lnSpc>
                <a:spcPts val="3586"/>
              </a:lnSpc>
            </a:pPr>
            <a:endParaRPr/>
          </a:p>
          <a:p>
            <a:pPr algn="l">
              <a:lnSpc>
                <a:spcPts val="3586"/>
              </a:lnSpc>
            </a:pPr>
            <a:endParaRPr/>
          </a:p>
          <a:p>
            <a:pPr algn="l">
              <a:lnSpc>
                <a:spcPts val="3586"/>
              </a:lnSpc>
              <a:spcBef>
                <a:spcPct val="0"/>
              </a:spcBef>
            </a:pPr>
            <a:endParaRPr/>
          </a:p>
        </p:txBody>
      </p:sp>
      <p:sp>
        <p:nvSpPr>
          <p:cNvPr id="28" name="Rectangle 1">
            <a:extLst>
              <a:ext uri="{FF2B5EF4-FFF2-40B4-BE49-F238E27FC236}">
                <a16:creationId xmlns:a16="http://schemas.microsoft.com/office/drawing/2014/main" xmlns="" id="{F759C40B-BF70-5577-65D9-38E7BF05D60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determining and recording the project's stakeholder needs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 name="Picture 29">
            <a:extLst>
              <a:ext uri="{FF2B5EF4-FFF2-40B4-BE49-F238E27FC236}">
                <a16:creationId xmlns:a16="http://schemas.microsoft.com/office/drawing/2014/main" xmlns="" id="{49BDB3E5-55B8-EFBD-0F98-67A5C84049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623861" y="1724328"/>
            <a:ext cx="5630897" cy="34762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137137" y="1028700"/>
            <a:ext cx="4122163" cy="5089911"/>
            <a:chOff x="0" y="0"/>
            <a:chExt cx="589852" cy="728330"/>
          </a:xfrm>
        </p:grpSpPr>
        <p:sp>
          <p:nvSpPr>
            <p:cNvPr id="6" name="Freeform 6"/>
            <p:cNvSpPr/>
            <p:nvPr/>
          </p:nvSpPr>
          <p:spPr>
            <a:xfrm>
              <a:off x="0" y="0"/>
              <a:ext cx="589852" cy="728330"/>
            </a:xfrm>
            <a:custGeom>
              <a:avLst/>
              <a:gdLst/>
              <a:ahLst/>
              <a:cxnLst/>
              <a:rect l="l" t="t" r="r" b="b"/>
              <a:pathLst>
                <a:path w="589852" h="728330">
                  <a:moveTo>
                    <a:pt x="0" y="0"/>
                  </a:moveTo>
                  <a:lnTo>
                    <a:pt x="589852" y="0"/>
                  </a:lnTo>
                  <a:lnTo>
                    <a:pt x="589852" y="728330"/>
                  </a:lnTo>
                  <a:lnTo>
                    <a:pt x="0" y="72833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7" name="TextBox 7"/>
            <p:cNvSpPr txBox="1"/>
            <p:nvPr/>
          </p:nvSpPr>
          <p:spPr>
            <a:xfrm>
              <a:off x="0" y="-38100"/>
              <a:ext cx="589852" cy="76643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844202" y="1950222"/>
            <a:ext cx="6585871" cy="8336778"/>
            <a:chOff x="0" y="0"/>
            <a:chExt cx="8781161" cy="11115704"/>
          </a:xfrm>
        </p:grpSpPr>
        <p:pic>
          <p:nvPicPr>
            <p:cNvPr id="9" name="Picture 9"/>
            <p:cNvPicPr>
              <a:picLocks noChangeAspect="1"/>
            </p:cNvPicPr>
            <p:nvPr/>
          </p:nvPicPr>
          <p:blipFill>
            <a:blip r:embed="rId2" cstate="print"/>
            <a:srcRect l="23683" r="23683"/>
            <a:stretch>
              <a:fillRect/>
            </a:stretch>
          </p:blipFill>
          <p:spPr>
            <a:xfrm>
              <a:off x="0" y="0"/>
              <a:ext cx="8781161" cy="11115704"/>
            </a:xfrm>
            <a:prstGeom prst="rect">
              <a:avLst/>
            </a:prstGeom>
          </p:spPr>
        </p:pic>
      </p:grpSp>
      <p:sp>
        <p:nvSpPr>
          <p:cNvPr id="10" name="TextBox 10"/>
          <p:cNvSpPr txBox="1"/>
          <p:nvPr/>
        </p:nvSpPr>
        <p:spPr>
          <a:xfrm>
            <a:off x="350253" y="212725"/>
            <a:ext cx="3878600" cy="815975"/>
          </a:xfrm>
          <a:prstGeom prst="rect">
            <a:avLst/>
          </a:prstGeom>
        </p:spPr>
        <p:txBody>
          <a:bodyPr lIns="0" tIns="0" rIns="0" bIns="0" rtlCol="0" anchor="t">
            <a:spAutoFit/>
          </a:bodyPr>
          <a:lstStyle/>
          <a:p>
            <a:pPr algn="l">
              <a:lnSpc>
                <a:spcPts val="6550"/>
              </a:lnSpc>
            </a:pPr>
            <a:r>
              <a:rPr lang="en-US" sz="5000" dirty="0">
                <a:solidFill>
                  <a:schemeClr val="accent4">
                    <a:lumMod val="40000"/>
                    <a:lumOff val="60000"/>
                  </a:schemeClr>
                </a:solidFill>
                <a:latin typeface="Anton"/>
              </a:rPr>
              <a:t>ANALYSIS</a:t>
            </a:r>
            <a:r>
              <a:rPr lang="en-US" sz="5000" dirty="0">
                <a:solidFill>
                  <a:srgbClr val="0AD5ED"/>
                </a:solidFill>
                <a:latin typeface="Anton"/>
              </a:rPr>
              <a:t> </a:t>
            </a:r>
          </a:p>
        </p:txBody>
      </p:sp>
      <p:grpSp>
        <p:nvGrpSpPr>
          <p:cNvPr id="11" name="Group 11"/>
          <p:cNvGrpSpPr/>
          <p:nvPr/>
        </p:nvGrpSpPr>
        <p:grpSpPr>
          <a:xfrm>
            <a:off x="350253" y="1928926"/>
            <a:ext cx="807124" cy="807124"/>
            <a:chOff x="0" y="0"/>
            <a:chExt cx="812800" cy="812800"/>
          </a:xfrm>
          <a:solidFill>
            <a:schemeClr val="accent4">
              <a:lumMod val="40000"/>
              <a:lumOff val="60000"/>
            </a:schemeClr>
          </a:solidFill>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3" name="TextBox 13"/>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14" name="TextBox 14"/>
          <p:cNvSpPr txBox="1"/>
          <p:nvPr/>
        </p:nvSpPr>
        <p:spPr>
          <a:xfrm>
            <a:off x="477749" y="2127670"/>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15" name="TextBox 15"/>
          <p:cNvSpPr txBox="1"/>
          <p:nvPr/>
        </p:nvSpPr>
        <p:spPr>
          <a:xfrm>
            <a:off x="1300967" y="1890826"/>
            <a:ext cx="9295004" cy="1565972"/>
          </a:xfrm>
          <a:prstGeom prst="rect">
            <a:avLst/>
          </a:prstGeom>
        </p:spPr>
        <p:txBody>
          <a:bodyPr lIns="0" tIns="0" rIns="0" bIns="0" rtlCol="0" anchor="t">
            <a:spAutoFit/>
          </a:bodyPr>
          <a:lstStyle/>
          <a:p>
            <a:pPr algn="l">
              <a:lnSpc>
                <a:spcPts val="2621"/>
              </a:lnSpc>
            </a:pPr>
            <a:r>
              <a:rPr lang="en-US" sz="1872">
                <a:solidFill>
                  <a:srgbClr val="FFFFFF"/>
                </a:solidFill>
                <a:latin typeface="Open Sans"/>
              </a:rPr>
              <a:t>Role of Analysis:</a:t>
            </a:r>
          </a:p>
          <a:p>
            <a:pPr marL="404281" lvl="1" indent="-202141" algn="l">
              <a:lnSpc>
                <a:spcPts val="2621"/>
              </a:lnSpc>
              <a:buFont typeface="Arial"/>
              <a:buChar char="•"/>
            </a:pPr>
            <a:r>
              <a:rPr lang="en-US" sz="1872">
                <a:solidFill>
                  <a:srgbClr val="FFFFFF"/>
                </a:solidFill>
                <a:latin typeface="Open Sans"/>
              </a:rPr>
              <a:t>Ensures requirements are clear, feasible, and aligned with project goals.</a:t>
            </a:r>
          </a:p>
          <a:p>
            <a:pPr marL="404281" lvl="1" indent="-202141" algn="l">
              <a:lnSpc>
                <a:spcPts val="2621"/>
              </a:lnSpc>
              <a:spcBef>
                <a:spcPct val="0"/>
              </a:spcBef>
              <a:buFont typeface="Arial"/>
              <a:buChar char="•"/>
            </a:pPr>
            <a:r>
              <a:rPr lang="en-US" sz="1872">
                <a:solidFill>
                  <a:srgbClr val="FFFFFF"/>
                </a:solidFill>
                <a:latin typeface="Open Sans"/>
              </a:rPr>
              <a:t>Identifies gaps, inconsistencies, and sets priorities for the Game Arcade Management System.</a:t>
            </a:r>
          </a:p>
          <a:p>
            <a:pPr algn="l">
              <a:lnSpc>
                <a:spcPts val="2201"/>
              </a:lnSpc>
              <a:spcBef>
                <a:spcPct val="0"/>
              </a:spcBef>
            </a:pPr>
            <a:endParaRPr/>
          </a:p>
        </p:txBody>
      </p:sp>
      <p:grpSp>
        <p:nvGrpSpPr>
          <p:cNvPr id="16" name="Group 16"/>
          <p:cNvGrpSpPr/>
          <p:nvPr/>
        </p:nvGrpSpPr>
        <p:grpSpPr>
          <a:xfrm>
            <a:off x="350253" y="3771900"/>
            <a:ext cx="807124" cy="807124"/>
            <a:chOff x="0" y="0"/>
            <a:chExt cx="812800" cy="812800"/>
          </a:xfrm>
          <a:solidFill>
            <a:schemeClr val="accent4">
              <a:lumMod val="40000"/>
              <a:lumOff val="60000"/>
            </a:schemeClr>
          </a:solidFill>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8" name="TextBox 18"/>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19" name="TextBox 19"/>
          <p:cNvSpPr txBox="1"/>
          <p:nvPr/>
        </p:nvSpPr>
        <p:spPr>
          <a:xfrm>
            <a:off x="477749" y="3772399"/>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20" name="TextBox 20"/>
          <p:cNvSpPr txBox="1"/>
          <p:nvPr/>
        </p:nvSpPr>
        <p:spPr>
          <a:xfrm>
            <a:off x="1300967" y="3545080"/>
            <a:ext cx="8401227" cy="2811780"/>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Analyzing Requirements:</a:t>
            </a:r>
          </a:p>
          <a:p>
            <a:pPr marL="388618" lvl="1" indent="-194309" algn="l">
              <a:lnSpc>
                <a:spcPts val="2519"/>
              </a:lnSpc>
              <a:buFont typeface="Arial"/>
              <a:buChar char="•"/>
            </a:pPr>
            <a:r>
              <a:rPr lang="en-US" sz="1799">
                <a:solidFill>
                  <a:srgbClr val="FFFFFF"/>
                </a:solidFill>
                <a:latin typeface="Open Sans"/>
              </a:rPr>
              <a:t>Categorization: Group requirements into categories such as functional (e.g., game tracking), non-functional (e.g., system performance), and technical (e.g., database requirements).</a:t>
            </a:r>
          </a:p>
          <a:p>
            <a:pPr marL="388618" lvl="1" indent="-194309" algn="l">
              <a:lnSpc>
                <a:spcPts val="2519"/>
              </a:lnSpc>
              <a:buFont typeface="Arial"/>
              <a:buChar char="•"/>
            </a:pPr>
            <a:r>
              <a:rPr lang="en-US" sz="1799">
                <a:solidFill>
                  <a:srgbClr val="FFFFFF"/>
                </a:solidFill>
                <a:latin typeface="Open Sans"/>
              </a:rPr>
              <a:t>Prioritization: Rank requirements based on importance and impact using methods like MoSCoW (Must have, Should have, Could have, Won’t have).</a:t>
            </a:r>
          </a:p>
          <a:p>
            <a:pPr marL="388618" lvl="1" indent="-194309" algn="l">
              <a:lnSpc>
                <a:spcPts val="2519"/>
              </a:lnSpc>
              <a:spcBef>
                <a:spcPct val="0"/>
              </a:spcBef>
              <a:buFont typeface="Arial"/>
              <a:buChar char="•"/>
            </a:pPr>
            <a:r>
              <a:rPr lang="en-US" sz="1799">
                <a:solidFill>
                  <a:srgbClr val="FFFFFF"/>
                </a:solidFill>
                <a:latin typeface="Open Sans"/>
              </a:rPr>
              <a:t>Feasibility Check: Assess practicality within constraints such as budget, time, and resources.</a:t>
            </a:r>
          </a:p>
          <a:p>
            <a:pPr algn="l">
              <a:lnSpc>
                <a:spcPts val="2519"/>
              </a:lnSpc>
              <a:spcBef>
                <a:spcPct val="0"/>
              </a:spcBef>
            </a:pPr>
            <a:endParaRPr/>
          </a:p>
        </p:txBody>
      </p:sp>
      <p:grpSp>
        <p:nvGrpSpPr>
          <p:cNvPr id="21" name="Group 21"/>
          <p:cNvGrpSpPr/>
          <p:nvPr/>
        </p:nvGrpSpPr>
        <p:grpSpPr>
          <a:xfrm>
            <a:off x="350253" y="6356861"/>
            <a:ext cx="807124" cy="807124"/>
            <a:chOff x="0" y="0"/>
            <a:chExt cx="812800" cy="812800"/>
          </a:xfrm>
          <a:solidFill>
            <a:schemeClr val="accent4">
              <a:lumMod val="40000"/>
              <a:lumOff val="60000"/>
            </a:schemeClr>
          </a:solidFill>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3" name="TextBox 23"/>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24" name="TextBox 24"/>
          <p:cNvSpPr txBox="1"/>
          <p:nvPr/>
        </p:nvSpPr>
        <p:spPr>
          <a:xfrm>
            <a:off x="477749" y="6555604"/>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25" name="TextBox 25"/>
          <p:cNvSpPr txBox="1"/>
          <p:nvPr/>
        </p:nvSpPr>
        <p:spPr>
          <a:xfrm>
            <a:off x="1300967" y="6328286"/>
            <a:ext cx="8401227" cy="2183130"/>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Tools and Methodologies:</a:t>
            </a:r>
          </a:p>
          <a:p>
            <a:pPr marL="388618" lvl="1" indent="-194309" algn="l">
              <a:lnSpc>
                <a:spcPts val="2519"/>
              </a:lnSpc>
              <a:buFont typeface="Arial"/>
              <a:buChar char="•"/>
            </a:pPr>
            <a:r>
              <a:rPr lang="en-US" sz="1799">
                <a:solidFill>
                  <a:srgbClr val="FFFFFF"/>
                </a:solidFill>
                <a:latin typeface="Open Sans"/>
              </a:rPr>
              <a:t>Use Case Diagrams: Visualize interactions between users and the system.</a:t>
            </a:r>
          </a:p>
          <a:p>
            <a:pPr marL="388618" lvl="1" indent="-194309" algn="l">
              <a:lnSpc>
                <a:spcPts val="2519"/>
              </a:lnSpc>
              <a:buFont typeface="Arial"/>
              <a:buChar char="•"/>
            </a:pPr>
            <a:r>
              <a:rPr lang="en-US" sz="1799">
                <a:solidFill>
                  <a:srgbClr val="FFFFFF"/>
                </a:solidFill>
                <a:latin typeface="Open Sans"/>
              </a:rPr>
              <a:t>SWOT Analysis: Identify strengths, weaknesses, opportunities, and threats.</a:t>
            </a:r>
          </a:p>
          <a:p>
            <a:pPr marL="388618" lvl="1" indent="-194309" algn="l">
              <a:lnSpc>
                <a:spcPts val="2519"/>
              </a:lnSpc>
              <a:buFont typeface="Arial"/>
              <a:buChar char="•"/>
            </a:pPr>
            <a:r>
              <a:rPr lang="en-US" sz="1799">
                <a:solidFill>
                  <a:srgbClr val="FFFFFF"/>
                </a:solidFill>
                <a:latin typeface="Open Sans"/>
              </a:rPr>
              <a:t>Requirements Traceability Matrix: Track requirements through the project lifecycle.</a:t>
            </a:r>
          </a:p>
          <a:p>
            <a:pPr marL="388618" lvl="1" indent="-194309" algn="l">
              <a:lnSpc>
                <a:spcPts val="2519"/>
              </a:lnSpc>
              <a:spcBef>
                <a:spcPct val="0"/>
              </a:spcBef>
              <a:buFont typeface="Arial"/>
              <a:buChar char="•"/>
            </a:pPr>
            <a:r>
              <a:rPr lang="en-US" sz="1799">
                <a:solidFill>
                  <a:srgbClr val="FFFFFF"/>
                </a:solidFill>
                <a:latin typeface="Open Sans"/>
              </a:rPr>
              <a:t>Data Flow Diagrams: Map out the flow of information within the system.</a:t>
            </a:r>
          </a:p>
          <a:p>
            <a:pPr algn="l">
              <a:lnSpc>
                <a:spcPts val="2519"/>
              </a:lnSpc>
              <a:spcBef>
                <a:spcPct val="0"/>
              </a:spcBef>
            </a:pPr>
            <a:endParaRPr/>
          </a:p>
        </p:txBody>
      </p:sp>
      <p:sp>
        <p:nvSpPr>
          <p:cNvPr id="26" name="TextBox 26"/>
          <p:cNvSpPr txBox="1"/>
          <p:nvPr/>
        </p:nvSpPr>
        <p:spPr>
          <a:xfrm>
            <a:off x="350253" y="8949566"/>
            <a:ext cx="9191297" cy="1099184"/>
          </a:xfrm>
          <a:prstGeom prst="rect">
            <a:avLst/>
          </a:prstGeom>
        </p:spPr>
        <p:txBody>
          <a:bodyPr lIns="0" tIns="0" rIns="0" bIns="0" rtlCol="0" anchor="t">
            <a:spAutoFit/>
          </a:bodyPr>
          <a:lstStyle/>
          <a:p>
            <a:pPr algn="just">
              <a:lnSpc>
                <a:spcPts val="2940"/>
              </a:lnSpc>
            </a:pPr>
            <a:r>
              <a:rPr lang="en-US" sz="2100">
                <a:solidFill>
                  <a:srgbClr val="FFFFFF"/>
                </a:solidFill>
                <a:latin typeface="Canva Sans"/>
              </a:rPr>
              <a:t>By thoroughly analyzing the gathered requirements, we ensure a well-defined, feasible, and prioritized set of tasks for developing the Game Arcade Management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1850565"/>
            <a:ext cx="1096258" cy="6585871"/>
            <a:chOff x="0" y="0"/>
            <a:chExt cx="156867" cy="942391"/>
          </a:xfrm>
        </p:grpSpPr>
        <p:sp>
          <p:nvSpPr>
            <p:cNvPr id="8" name="Freeform 8"/>
            <p:cNvSpPr/>
            <p:nvPr/>
          </p:nvSpPr>
          <p:spPr>
            <a:xfrm>
              <a:off x="0" y="0"/>
              <a:ext cx="156867" cy="942391"/>
            </a:xfrm>
            <a:custGeom>
              <a:avLst/>
              <a:gdLst/>
              <a:ahLst/>
              <a:cxnLst/>
              <a:rect l="l" t="t" r="r" b="b"/>
              <a:pathLst>
                <a:path w="156867" h="942391">
                  <a:moveTo>
                    <a:pt x="0" y="0"/>
                  </a:moveTo>
                  <a:lnTo>
                    <a:pt x="156867" y="0"/>
                  </a:lnTo>
                  <a:lnTo>
                    <a:pt x="156867" y="942391"/>
                  </a:lnTo>
                  <a:lnTo>
                    <a:pt x="0" y="942391"/>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9" name="TextBox 9"/>
            <p:cNvSpPr txBox="1"/>
            <p:nvPr/>
          </p:nvSpPr>
          <p:spPr>
            <a:xfrm>
              <a:off x="0" y="-38100"/>
              <a:ext cx="156867" cy="98049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57435" y="360123"/>
            <a:ext cx="8986565" cy="815975"/>
          </a:xfrm>
          <a:prstGeom prst="rect">
            <a:avLst/>
          </a:prstGeom>
        </p:spPr>
        <p:txBody>
          <a:bodyPr lIns="0" tIns="0" rIns="0" bIns="0" rtlCol="0" anchor="t">
            <a:spAutoFit/>
          </a:bodyPr>
          <a:lstStyle/>
          <a:p>
            <a:pPr algn="l">
              <a:lnSpc>
                <a:spcPts val="6550"/>
              </a:lnSpc>
            </a:pPr>
            <a:r>
              <a:rPr lang="en-US" sz="5000" dirty="0">
                <a:solidFill>
                  <a:schemeClr val="accent4">
                    <a:lumMod val="40000"/>
                    <a:lumOff val="60000"/>
                  </a:schemeClr>
                </a:solidFill>
                <a:latin typeface="Anton"/>
              </a:rPr>
              <a:t>WORK</a:t>
            </a:r>
            <a:r>
              <a:rPr lang="en-US" sz="5000" dirty="0">
                <a:solidFill>
                  <a:srgbClr val="0AD5ED"/>
                </a:solidFill>
                <a:latin typeface="Anton"/>
              </a:rPr>
              <a:t> </a:t>
            </a:r>
            <a:r>
              <a:rPr lang="en-US" sz="5000" dirty="0">
                <a:solidFill>
                  <a:schemeClr val="accent4">
                    <a:lumMod val="40000"/>
                    <a:lumOff val="60000"/>
                  </a:schemeClr>
                </a:solidFill>
                <a:latin typeface="Anton"/>
              </a:rPr>
              <a:t>BREAKDOWN</a:t>
            </a:r>
            <a:r>
              <a:rPr lang="en-US" sz="5000" dirty="0">
                <a:solidFill>
                  <a:srgbClr val="0AD5ED"/>
                </a:solidFill>
                <a:latin typeface="Anton"/>
              </a:rPr>
              <a:t> </a:t>
            </a:r>
            <a:r>
              <a:rPr lang="en-US" sz="5000" dirty="0">
                <a:solidFill>
                  <a:schemeClr val="accent4">
                    <a:lumMod val="40000"/>
                    <a:lumOff val="60000"/>
                  </a:schemeClr>
                </a:solidFill>
                <a:latin typeface="Anton"/>
              </a:rPr>
              <a:t>STRUCTURE</a:t>
            </a:r>
            <a:r>
              <a:rPr lang="en-US" sz="5000" dirty="0">
                <a:solidFill>
                  <a:srgbClr val="0AD5ED"/>
                </a:solidFill>
                <a:latin typeface="Anton"/>
              </a:rPr>
              <a:t> (</a:t>
            </a:r>
            <a:r>
              <a:rPr lang="en-US" sz="5000" dirty="0">
                <a:solidFill>
                  <a:schemeClr val="accent4">
                    <a:lumMod val="40000"/>
                    <a:lumOff val="60000"/>
                  </a:schemeClr>
                </a:solidFill>
                <a:latin typeface="Anton"/>
              </a:rPr>
              <a:t>WBS</a:t>
            </a:r>
            <a:r>
              <a:rPr lang="en-US" sz="5000" dirty="0">
                <a:solidFill>
                  <a:srgbClr val="0AD5ED"/>
                </a:solidFill>
                <a:latin typeface="Anton"/>
              </a:rPr>
              <a:t>)</a:t>
            </a:r>
          </a:p>
        </p:txBody>
      </p:sp>
      <p:grpSp>
        <p:nvGrpSpPr>
          <p:cNvPr id="11" name="Group 11"/>
          <p:cNvGrpSpPr/>
          <p:nvPr/>
        </p:nvGrpSpPr>
        <p:grpSpPr>
          <a:xfrm>
            <a:off x="6358799" y="1850565"/>
            <a:ext cx="807124" cy="807124"/>
            <a:chOff x="0" y="0"/>
            <a:chExt cx="812800" cy="812800"/>
          </a:xfrm>
          <a:solidFill>
            <a:schemeClr val="accent4">
              <a:lumMod val="40000"/>
              <a:lumOff val="60000"/>
            </a:schemeClr>
          </a:solidFill>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3" name="TextBox 13"/>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14" name="TextBox 14"/>
          <p:cNvSpPr txBox="1"/>
          <p:nvPr/>
        </p:nvSpPr>
        <p:spPr>
          <a:xfrm>
            <a:off x="6486296" y="2049308"/>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15" name="TextBox 15"/>
          <p:cNvSpPr txBox="1"/>
          <p:nvPr/>
        </p:nvSpPr>
        <p:spPr>
          <a:xfrm>
            <a:off x="7569647" y="1821990"/>
            <a:ext cx="8986696" cy="1240155"/>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Definition:</a:t>
            </a:r>
          </a:p>
          <a:p>
            <a:pPr marL="388618" lvl="1" indent="-194309" algn="l">
              <a:lnSpc>
                <a:spcPts val="2519"/>
              </a:lnSpc>
              <a:buFont typeface="Arial"/>
              <a:buChar char="•"/>
            </a:pPr>
            <a:r>
              <a:rPr lang="en-US" sz="1799">
                <a:solidFill>
                  <a:srgbClr val="FFFFFF"/>
                </a:solidFill>
                <a:latin typeface="Open Sans"/>
              </a:rPr>
              <a:t>A Work Breakdown Structure (WBS) is a hierarchical decomposition of the total scope of work to accomplish project objectives and deliverables.</a:t>
            </a:r>
          </a:p>
          <a:p>
            <a:pPr algn="l">
              <a:lnSpc>
                <a:spcPts val="2519"/>
              </a:lnSpc>
              <a:spcBef>
                <a:spcPct val="0"/>
              </a:spcBef>
            </a:pPr>
            <a:endParaRPr/>
          </a:p>
        </p:txBody>
      </p:sp>
      <p:grpSp>
        <p:nvGrpSpPr>
          <p:cNvPr id="16" name="Group 16"/>
          <p:cNvGrpSpPr/>
          <p:nvPr/>
        </p:nvGrpSpPr>
        <p:grpSpPr>
          <a:xfrm>
            <a:off x="6358799" y="3253517"/>
            <a:ext cx="807124" cy="807124"/>
            <a:chOff x="0" y="0"/>
            <a:chExt cx="812800" cy="812800"/>
          </a:xfrm>
          <a:solidFill>
            <a:schemeClr val="accent4">
              <a:lumMod val="40000"/>
              <a:lumOff val="60000"/>
            </a:schemeClr>
          </a:solidFill>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18" name="TextBox 18"/>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19" name="TextBox 19"/>
          <p:cNvSpPr txBox="1"/>
          <p:nvPr/>
        </p:nvSpPr>
        <p:spPr>
          <a:xfrm>
            <a:off x="6486296" y="3452261"/>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20" name="TextBox 20"/>
          <p:cNvSpPr txBox="1"/>
          <p:nvPr/>
        </p:nvSpPr>
        <p:spPr>
          <a:xfrm>
            <a:off x="7569647" y="3224942"/>
            <a:ext cx="10537235" cy="1868805"/>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Hierarchical Breakdown:</a:t>
            </a:r>
          </a:p>
          <a:p>
            <a:pPr marL="388618" lvl="1" indent="-194309" algn="l">
              <a:lnSpc>
                <a:spcPts val="2519"/>
              </a:lnSpc>
              <a:buAutoNum type="arabicPeriod"/>
            </a:pPr>
            <a:r>
              <a:rPr lang="en-US" sz="1799">
                <a:solidFill>
                  <a:srgbClr val="FFFFFF"/>
                </a:solidFill>
                <a:latin typeface="Open Sans"/>
              </a:rPr>
              <a:t>Top Level: Major project deliverable (e.g., Game Arcade Management System).</a:t>
            </a:r>
          </a:p>
          <a:p>
            <a:pPr marL="388618" lvl="1" indent="-194309" algn="l">
              <a:lnSpc>
                <a:spcPts val="2519"/>
              </a:lnSpc>
              <a:buAutoNum type="arabicPeriod"/>
            </a:pPr>
            <a:r>
              <a:rPr lang="en-US" sz="1799">
                <a:solidFill>
                  <a:srgbClr val="FFFFFF"/>
                </a:solidFill>
                <a:latin typeface="Open Sans"/>
              </a:rPr>
              <a:t>Second Level: Major components (e.g., User Interface, Game Management, Payment System).</a:t>
            </a:r>
          </a:p>
          <a:p>
            <a:pPr marL="388618" lvl="1" indent="-194309" algn="l">
              <a:lnSpc>
                <a:spcPts val="2519"/>
              </a:lnSpc>
              <a:buAutoNum type="arabicPeriod"/>
            </a:pPr>
            <a:r>
              <a:rPr lang="en-US" sz="1799">
                <a:solidFill>
                  <a:srgbClr val="FFFFFF"/>
                </a:solidFill>
                <a:latin typeface="Open Sans"/>
              </a:rPr>
              <a:t>Third Level: Specific tasks (e.g., Design UI, Develop Game Database, Integrate Payment Gateway).</a:t>
            </a:r>
          </a:p>
          <a:p>
            <a:pPr algn="l">
              <a:lnSpc>
                <a:spcPts val="2519"/>
              </a:lnSpc>
              <a:spcBef>
                <a:spcPct val="0"/>
              </a:spcBef>
            </a:pPr>
            <a:endParaRPr/>
          </a:p>
        </p:txBody>
      </p:sp>
      <p:grpSp>
        <p:nvGrpSpPr>
          <p:cNvPr id="21" name="Group 21"/>
          <p:cNvGrpSpPr/>
          <p:nvPr/>
        </p:nvGrpSpPr>
        <p:grpSpPr>
          <a:xfrm>
            <a:off x="6358799" y="5093747"/>
            <a:ext cx="807124" cy="807124"/>
            <a:chOff x="0" y="0"/>
            <a:chExt cx="812800" cy="812800"/>
          </a:xfrm>
          <a:solidFill>
            <a:schemeClr val="accent4">
              <a:lumMod val="40000"/>
              <a:lumOff val="60000"/>
            </a:schemeClr>
          </a:solidFill>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pFill/>
          </p:spPr>
        </p:sp>
        <p:sp>
          <p:nvSpPr>
            <p:cNvPr id="23" name="TextBox 23"/>
            <p:cNvSpPr txBox="1"/>
            <p:nvPr/>
          </p:nvSpPr>
          <p:spPr>
            <a:xfrm>
              <a:off x="0" y="-38100"/>
              <a:ext cx="812800" cy="850900"/>
            </a:xfrm>
            <a:prstGeom prst="rect">
              <a:avLst/>
            </a:prstGeom>
            <a:grpFill/>
          </p:spPr>
          <p:txBody>
            <a:bodyPr lIns="50800" tIns="50800" rIns="50800" bIns="50800" rtlCol="0" anchor="ctr"/>
            <a:lstStyle/>
            <a:p>
              <a:pPr algn="ctr">
                <a:lnSpc>
                  <a:spcPts val="2659"/>
                </a:lnSpc>
              </a:pPr>
              <a:endParaRPr/>
            </a:p>
          </p:txBody>
        </p:sp>
      </p:grpSp>
      <p:sp>
        <p:nvSpPr>
          <p:cNvPr id="24" name="TextBox 24"/>
          <p:cNvSpPr txBox="1"/>
          <p:nvPr/>
        </p:nvSpPr>
        <p:spPr>
          <a:xfrm>
            <a:off x="6486296" y="5292491"/>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25" name="TextBox 25"/>
          <p:cNvSpPr txBox="1"/>
          <p:nvPr/>
        </p:nvSpPr>
        <p:spPr>
          <a:xfrm>
            <a:off x="7569647" y="5065172"/>
            <a:ext cx="10537235" cy="1868805"/>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Role of WBS in Project Planning and Management:</a:t>
            </a:r>
          </a:p>
          <a:p>
            <a:pPr marL="388618" lvl="1" indent="-194309" algn="l">
              <a:lnSpc>
                <a:spcPts val="2519"/>
              </a:lnSpc>
              <a:buFont typeface="Arial"/>
              <a:buChar char="•"/>
            </a:pPr>
            <a:r>
              <a:rPr lang="en-US" sz="1799">
                <a:solidFill>
                  <a:srgbClr val="FFFFFF"/>
                </a:solidFill>
                <a:latin typeface="Open Sans"/>
              </a:rPr>
              <a:t>Organization: Structures work into manageable sections.</a:t>
            </a:r>
          </a:p>
          <a:p>
            <a:pPr marL="388618" lvl="1" indent="-194309" algn="l">
              <a:lnSpc>
                <a:spcPts val="2519"/>
              </a:lnSpc>
              <a:buFont typeface="Arial"/>
              <a:buChar char="•"/>
            </a:pPr>
            <a:r>
              <a:rPr lang="en-US" sz="1799">
                <a:solidFill>
                  <a:srgbClr val="FFFFFF"/>
                </a:solidFill>
                <a:latin typeface="Open Sans"/>
              </a:rPr>
              <a:t>Clarity: Defines clear responsibilities and deliverables.</a:t>
            </a:r>
          </a:p>
          <a:p>
            <a:pPr marL="388618" lvl="1" indent="-194309" algn="l">
              <a:lnSpc>
                <a:spcPts val="2519"/>
              </a:lnSpc>
              <a:buFont typeface="Arial"/>
              <a:buChar char="•"/>
            </a:pPr>
            <a:r>
              <a:rPr lang="en-US" sz="1799">
                <a:solidFill>
                  <a:srgbClr val="FFFFFF"/>
                </a:solidFill>
                <a:latin typeface="Open Sans"/>
              </a:rPr>
              <a:t>Resource Allocation: Facilitates efficient resource planning.</a:t>
            </a:r>
          </a:p>
          <a:p>
            <a:pPr marL="388618" lvl="1" indent="-194309" algn="l">
              <a:lnSpc>
                <a:spcPts val="2519"/>
              </a:lnSpc>
              <a:buFont typeface="Arial"/>
              <a:buChar char="•"/>
            </a:pPr>
            <a:r>
              <a:rPr lang="en-US" sz="1799">
                <a:solidFill>
                  <a:srgbClr val="FFFFFF"/>
                </a:solidFill>
                <a:latin typeface="Open Sans"/>
              </a:rPr>
              <a:t>Progress Tracking: Monitors project progress and performance.</a:t>
            </a:r>
          </a:p>
          <a:p>
            <a:pPr algn="l">
              <a:lnSpc>
                <a:spcPts val="2519"/>
              </a:lnSpc>
              <a:spcBef>
                <a:spcPct val="0"/>
              </a:spcBef>
            </a:pPr>
            <a:endParaRPr/>
          </a:p>
        </p:txBody>
      </p:sp>
      <p:sp>
        <p:nvSpPr>
          <p:cNvPr id="26" name="TextBox 26"/>
          <p:cNvSpPr txBox="1"/>
          <p:nvPr/>
        </p:nvSpPr>
        <p:spPr>
          <a:xfrm>
            <a:off x="6268473" y="7446471"/>
            <a:ext cx="11657292" cy="989964"/>
          </a:xfrm>
          <a:prstGeom prst="rect">
            <a:avLst/>
          </a:prstGeom>
        </p:spPr>
        <p:txBody>
          <a:bodyPr lIns="0" tIns="0" rIns="0" bIns="0" rtlCol="0" anchor="t">
            <a:spAutoFit/>
          </a:bodyPr>
          <a:lstStyle/>
          <a:p>
            <a:pPr algn="just">
              <a:lnSpc>
                <a:spcPts val="2660"/>
              </a:lnSpc>
            </a:pPr>
            <a:r>
              <a:rPr lang="en-US" sz="1900">
                <a:solidFill>
                  <a:srgbClr val="FFFFFF"/>
                </a:solidFill>
                <a:latin typeface="Canva Sans"/>
              </a:rPr>
              <a:t>Using a WBS, the project team can systematically plan, execute, and monitor the development of the Game Arcade Management System, ensuring a clear pathway from project initiation to completion.</a:t>
            </a:r>
          </a:p>
        </p:txBody>
      </p:sp>
      <p:pic>
        <p:nvPicPr>
          <p:cNvPr id="28" name="Picture 27">
            <a:extLst>
              <a:ext uri="{FF2B5EF4-FFF2-40B4-BE49-F238E27FC236}">
                <a16:creationId xmlns:a16="http://schemas.microsoft.com/office/drawing/2014/main" xmlns="" id="{9BF48DFA-2ED4-4B98-F65E-570F1F20028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99982" y="2367726"/>
            <a:ext cx="4582588" cy="47569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44202" y="1950222"/>
            <a:ext cx="6585871" cy="6585871"/>
            <a:chOff x="0" y="0"/>
            <a:chExt cx="8781161" cy="8781161"/>
          </a:xfrm>
        </p:grpSpPr>
        <p:pic>
          <p:nvPicPr>
            <p:cNvPr id="6" name="Picture 6"/>
            <p:cNvPicPr>
              <a:picLocks noChangeAspect="1"/>
            </p:cNvPicPr>
            <p:nvPr/>
          </p:nvPicPr>
          <p:blipFill>
            <a:blip r:embed="rId2" cstate="print"/>
            <a:srcRect l="23824" r="9550"/>
            <a:stretch>
              <a:fillRect/>
            </a:stretch>
          </p:blipFill>
          <p:spPr>
            <a:xfrm>
              <a:off x="0" y="0"/>
              <a:ext cx="8781161" cy="8781161"/>
            </a:xfrm>
            <a:prstGeom prst="rect">
              <a:avLst/>
            </a:prstGeom>
          </p:spPr>
        </p:pic>
      </p:grpSp>
      <p:sp>
        <p:nvSpPr>
          <p:cNvPr id="7" name="TextBox 7"/>
          <p:cNvSpPr txBox="1"/>
          <p:nvPr/>
        </p:nvSpPr>
        <p:spPr>
          <a:xfrm>
            <a:off x="410626" y="177800"/>
            <a:ext cx="15122332" cy="815975"/>
          </a:xfrm>
          <a:prstGeom prst="rect">
            <a:avLst/>
          </a:prstGeom>
        </p:spPr>
        <p:txBody>
          <a:bodyPr lIns="0" tIns="0" rIns="0" bIns="0" rtlCol="0" anchor="t">
            <a:spAutoFit/>
          </a:bodyPr>
          <a:lstStyle/>
          <a:p>
            <a:pPr algn="l">
              <a:lnSpc>
                <a:spcPts val="6550"/>
              </a:lnSpc>
            </a:pPr>
            <a:r>
              <a:rPr lang="en-US" sz="5000">
                <a:solidFill>
                  <a:srgbClr val="0AD5ED"/>
                </a:solidFill>
                <a:latin typeface="Anton Bold"/>
              </a:rPr>
              <a:t>CREATING A WBS</a:t>
            </a:r>
          </a:p>
        </p:txBody>
      </p:sp>
      <p:sp>
        <p:nvSpPr>
          <p:cNvPr id="8" name="TextBox 8"/>
          <p:cNvSpPr txBox="1"/>
          <p:nvPr/>
        </p:nvSpPr>
        <p:spPr>
          <a:xfrm>
            <a:off x="410626" y="1828214"/>
            <a:ext cx="9088906" cy="5990590"/>
          </a:xfrm>
          <a:prstGeom prst="rect">
            <a:avLst/>
          </a:prstGeom>
        </p:spPr>
        <p:txBody>
          <a:bodyPr lIns="0" tIns="0" rIns="0" bIns="0" rtlCol="0" anchor="t">
            <a:spAutoFit/>
          </a:bodyPr>
          <a:lstStyle/>
          <a:p>
            <a:pPr marL="410209" lvl="1" indent="-205105" algn="just">
              <a:lnSpc>
                <a:spcPts val="2659"/>
              </a:lnSpc>
              <a:buAutoNum type="arabicPeriod"/>
            </a:pPr>
            <a:r>
              <a:rPr lang="en-US" sz="1899">
                <a:solidFill>
                  <a:srgbClr val="FFFFFF"/>
                </a:solidFill>
                <a:latin typeface="Open Sans"/>
              </a:rPr>
              <a:t>Identify Project's Main Deliverables:</a:t>
            </a:r>
          </a:p>
          <a:p>
            <a:pPr marL="820419" lvl="2" indent="-273473" algn="just">
              <a:lnSpc>
                <a:spcPts val="2659"/>
              </a:lnSpc>
              <a:buFont typeface="Arial"/>
              <a:buChar char="⚬"/>
            </a:pPr>
            <a:r>
              <a:rPr lang="en-US" sz="1899">
                <a:solidFill>
                  <a:srgbClr val="FFFFFF"/>
                </a:solidFill>
                <a:latin typeface="Open Sans"/>
              </a:rPr>
              <a:t>Define the primary outcomes of the Game Arcade Management System, such as system interface, game management features, and payment processing.</a:t>
            </a:r>
          </a:p>
          <a:p>
            <a:pPr marL="410209" lvl="1" indent="-205105" algn="just">
              <a:lnSpc>
                <a:spcPts val="2659"/>
              </a:lnSpc>
              <a:buAutoNum type="arabicPeriod"/>
            </a:pPr>
            <a:r>
              <a:rPr lang="en-US" sz="1899">
                <a:solidFill>
                  <a:srgbClr val="FFFFFF"/>
                </a:solidFill>
                <a:latin typeface="Open Sans"/>
              </a:rPr>
              <a:t>Break Down Deliverables:</a:t>
            </a:r>
          </a:p>
          <a:p>
            <a:pPr marL="820419" lvl="2" indent="-273473" algn="just">
              <a:lnSpc>
                <a:spcPts val="2659"/>
              </a:lnSpc>
              <a:buFont typeface="Arial"/>
              <a:buChar char="⚬"/>
            </a:pPr>
            <a:r>
              <a:rPr lang="en-US" sz="1899">
                <a:solidFill>
                  <a:srgbClr val="FFFFFF"/>
                </a:solidFill>
                <a:latin typeface="Open Sans"/>
              </a:rPr>
              <a:t>Decompose main deliverables into smaller, manageable components, such as user interface design, game database development, and payment gateway integration.</a:t>
            </a:r>
          </a:p>
          <a:p>
            <a:pPr marL="410209" lvl="1" indent="-205105" algn="just">
              <a:lnSpc>
                <a:spcPts val="2659"/>
              </a:lnSpc>
              <a:buAutoNum type="arabicPeriod"/>
            </a:pPr>
            <a:r>
              <a:rPr lang="en-US" sz="1899">
                <a:solidFill>
                  <a:srgbClr val="FFFFFF"/>
                </a:solidFill>
                <a:latin typeface="Open Sans"/>
              </a:rPr>
              <a:t>Assign Responsibility:</a:t>
            </a:r>
          </a:p>
          <a:p>
            <a:pPr marL="820419" lvl="2" indent="-273473" algn="just">
              <a:lnSpc>
                <a:spcPts val="2659"/>
              </a:lnSpc>
              <a:buFont typeface="Arial"/>
              <a:buChar char="⚬"/>
            </a:pPr>
            <a:r>
              <a:rPr lang="en-US" sz="1899">
                <a:solidFill>
                  <a:srgbClr val="FFFFFF"/>
                </a:solidFill>
                <a:latin typeface="Open Sans"/>
              </a:rPr>
              <a:t>Allocate responsibility for each work package to team members or departments based on skills and expertise.</a:t>
            </a:r>
          </a:p>
          <a:p>
            <a:pPr marL="410209" lvl="1" indent="-205105" algn="just">
              <a:lnSpc>
                <a:spcPts val="2659"/>
              </a:lnSpc>
              <a:buAutoNum type="arabicPeriod"/>
            </a:pPr>
            <a:r>
              <a:rPr lang="en-US" sz="1899">
                <a:solidFill>
                  <a:srgbClr val="FFFFFF"/>
                </a:solidFill>
                <a:latin typeface="Open Sans"/>
              </a:rPr>
              <a:t>Define Dependencies:</a:t>
            </a:r>
          </a:p>
          <a:p>
            <a:pPr marL="820419" lvl="2" indent="-273473" algn="just">
              <a:lnSpc>
                <a:spcPts val="2659"/>
              </a:lnSpc>
              <a:buFont typeface="Arial"/>
              <a:buChar char="⚬"/>
            </a:pPr>
            <a:r>
              <a:rPr lang="en-US" sz="1899">
                <a:solidFill>
                  <a:srgbClr val="FFFFFF"/>
                </a:solidFill>
                <a:latin typeface="Open Sans"/>
              </a:rPr>
              <a:t>Identify dependencies between work packages to ensure tasks are executed in the correct order and mitigate risks of delays or errors.</a:t>
            </a:r>
          </a:p>
          <a:p>
            <a:pPr marL="410209" lvl="1" indent="-205105" algn="just">
              <a:lnSpc>
                <a:spcPts val="2659"/>
              </a:lnSpc>
              <a:buAutoNum type="arabicPeriod"/>
            </a:pPr>
            <a:r>
              <a:rPr lang="en-US" sz="1899">
                <a:solidFill>
                  <a:srgbClr val="FFFFFF"/>
                </a:solidFill>
                <a:latin typeface="Open Sans"/>
              </a:rPr>
              <a:t>Establish Timeline and Milestones:</a:t>
            </a:r>
          </a:p>
          <a:p>
            <a:pPr marL="820419" lvl="2" indent="-273473" algn="just">
              <a:lnSpc>
                <a:spcPts val="2659"/>
              </a:lnSpc>
              <a:buFont typeface="Arial"/>
              <a:buChar char="⚬"/>
            </a:pPr>
            <a:r>
              <a:rPr lang="en-US" sz="1899">
                <a:solidFill>
                  <a:srgbClr val="FFFFFF"/>
                </a:solidFill>
                <a:latin typeface="Open Sans"/>
              </a:rPr>
              <a:t>Develop a timeline with specific milestones to track progress and ensure timely completion of the Game Arcade Management System.</a:t>
            </a:r>
          </a:p>
          <a:p>
            <a:pPr algn="just">
              <a:lnSpc>
                <a:spcPts val="2659"/>
              </a:lnSpc>
              <a:spcBef>
                <a:spcPct val="0"/>
              </a:spcBef>
            </a:pPr>
            <a:endParaRPr/>
          </a:p>
        </p:txBody>
      </p:sp>
      <p:sp>
        <p:nvSpPr>
          <p:cNvPr id="9" name="TextBox 9"/>
          <p:cNvSpPr txBox="1"/>
          <p:nvPr/>
        </p:nvSpPr>
        <p:spPr>
          <a:xfrm>
            <a:off x="410626" y="8896636"/>
            <a:ext cx="15898879" cy="807696"/>
          </a:xfrm>
          <a:prstGeom prst="rect">
            <a:avLst/>
          </a:prstGeom>
        </p:spPr>
        <p:txBody>
          <a:bodyPr lIns="0" tIns="0" rIns="0" bIns="0" rtlCol="0" anchor="t">
            <a:spAutoFit/>
          </a:bodyPr>
          <a:lstStyle/>
          <a:p>
            <a:pPr algn="just">
              <a:lnSpc>
                <a:spcPts val="3256"/>
              </a:lnSpc>
              <a:spcBef>
                <a:spcPct val="0"/>
              </a:spcBef>
            </a:pPr>
            <a:r>
              <a:rPr lang="en-US" sz="2325">
                <a:solidFill>
                  <a:srgbClr val="FFFFFF"/>
                </a:solidFill>
                <a:latin typeface="Open Sans"/>
              </a:rPr>
              <a:t>By following these steps, we can systematically organize the project into manageable tasks, allocate resources effectively, and ensure smooth execution and delivery of the Game Arcade Management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558129" y="0"/>
            <a:ext cx="6585871" cy="6585871"/>
            <a:chOff x="0" y="0"/>
            <a:chExt cx="8781161" cy="8781161"/>
          </a:xfrm>
        </p:grpSpPr>
        <p:pic>
          <p:nvPicPr>
            <p:cNvPr id="6" name="Picture 6"/>
            <p:cNvPicPr>
              <a:picLocks noChangeAspect="1"/>
            </p:cNvPicPr>
            <p:nvPr/>
          </p:nvPicPr>
          <p:blipFill>
            <a:blip r:embed="rId2" cstate="print"/>
            <a:srcRect l="27024" r="6350"/>
            <a:stretch>
              <a:fillRect/>
            </a:stretch>
          </p:blipFill>
          <p:spPr>
            <a:xfrm flipH="1">
              <a:off x="0" y="0"/>
              <a:ext cx="8781161" cy="8781161"/>
            </a:xfrm>
            <a:prstGeom prst="rect">
              <a:avLst/>
            </a:prstGeom>
          </p:spPr>
        </p:pic>
      </p:grpSp>
      <p:grpSp>
        <p:nvGrpSpPr>
          <p:cNvPr id="7" name="Group 7"/>
          <p:cNvGrpSpPr/>
          <p:nvPr/>
        </p:nvGrpSpPr>
        <p:grpSpPr>
          <a:xfrm>
            <a:off x="0" y="6900793"/>
            <a:ext cx="9144000" cy="3386207"/>
            <a:chOff x="0" y="0"/>
            <a:chExt cx="12192000" cy="4514942"/>
          </a:xfrm>
        </p:grpSpPr>
        <p:pic>
          <p:nvPicPr>
            <p:cNvPr id="8" name="Picture 8"/>
            <p:cNvPicPr>
              <a:picLocks noChangeAspect="1"/>
            </p:cNvPicPr>
            <p:nvPr/>
          </p:nvPicPr>
          <p:blipFill>
            <a:blip r:embed="rId3" cstate="print"/>
            <a:srcRect t="17017" b="27400"/>
            <a:stretch>
              <a:fillRect/>
            </a:stretch>
          </p:blipFill>
          <p:spPr>
            <a:xfrm>
              <a:off x="0" y="0"/>
              <a:ext cx="12192000" cy="4514942"/>
            </a:xfrm>
            <a:prstGeom prst="rect">
              <a:avLst/>
            </a:prstGeom>
          </p:spPr>
        </p:pic>
      </p:grpSp>
      <p:grpSp>
        <p:nvGrpSpPr>
          <p:cNvPr id="9" name="Group 9"/>
          <p:cNvGrpSpPr/>
          <p:nvPr/>
        </p:nvGrpSpPr>
        <p:grpSpPr>
          <a:xfrm>
            <a:off x="0" y="1219200"/>
            <a:ext cx="2308538" cy="5366671"/>
            <a:chOff x="0" y="0"/>
            <a:chExt cx="330335" cy="767932"/>
          </a:xfrm>
        </p:grpSpPr>
        <p:sp>
          <p:nvSpPr>
            <p:cNvPr id="10" name="Freeform 10"/>
            <p:cNvSpPr/>
            <p:nvPr/>
          </p:nvSpPr>
          <p:spPr>
            <a:xfrm>
              <a:off x="0" y="0"/>
              <a:ext cx="330335" cy="767932"/>
            </a:xfrm>
            <a:custGeom>
              <a:avLst/>
              <a:gdLst/>
              <a:ahLst/>
              <a:cxnLst/>
              <a:rect l="l" t="t" r="r" b="b"/>
              <a:pathLst>
                <a:path w="330335" h="767932">
                  <a:moveTo>
                    <a:pt x="0" y="0"/>
                  </a:moveTo>
                  <a:lnTo>
                    <a:pt x="330335" y="0"/>
                  </a:lnTo>
                  <a:lnTo>
                    <a:pt x="330335" y="767932"/>
                  </a:lnTo>
                  <a:lnTo>
                    <a:pt x="0" y="767932"/>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11" name="TextBox 11"/>
            <p:cNvSpPr txBox="1"/>
            <p:nvPr/>
          </p:nvSpPr>
          <p:spPr>
            <a:xfrm>
              <a:off x="0" y="-38100"/>
              <a:ext cx="330335" cy="806032"/>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9296400" y="90636"/>
            <a:ext cx="8991600" cy="1644650"/>
          </a:xfrm>
          <a:prstGeom prst="rect">
            <a:avLst/>
          </a:prstGeom>
        </p:spPr>
        <p:txBody>
          <a:bodyPr lIns="0" tIns="0" rIns="0" bIns="0" rtlCol="0" anchor="t">
            <a:spAutoFit/>
          </a:bodyPr>
          <a:lstStyle/>
          <a:p>
            <a:pPr algn="l">
              <a:lnSpc>
                <a:spcPts val="6550"/>
              </a:lnSpc>
            </a:pPr>
            <a:r>
              <a:rPr lang="en-US" sz="5000">
                <a:solidFill>
                  <a:srgbClr val="0AD5ED"/>
                </a:solidFill>
                <a:latin typeface="Anton"/>
              </a:rPr>
              <a:t>BENEFITS OF WBS FOR GAMER ARCADE MANAGEMENT SYSTEM</a:t>
            </a:r>
          </a:p>
        </p:txBody>
      </p:sp>
      <p:grpSp>
        <p:nvGrpSpPr>
          <p:cNvPr id="13" name="Group 13"/>
          <p:cNvGrpSpPr/>
          <p:nvPr/>
        </p:nvGrpSpPr>
        <p:grpSpPr>
          <a:xfrm>
            <a:off x="9525000" y="2476500"/>
            <a:ext cx="807124" cy="807124"/>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9601200" y="2628900"/>
            <a:ext cx="552131" cy="371701"/>
          </a:xfrm>
          <a:prstGeom prst="rect">
            <a:avLst/>
          </a:prstGeom>
        </p:spPr>
        <p:txBody>
          <a:bodyPr lIns="0" tIns="0" rIns="0" bIns="0" rtlCol="0" anchor="t">
            <a:spAutoFit/>
          </a:bodyPr>
          <a:lstStyle/>
          <a:p>
            <a:pPr algn="ctr">
              <a:lnSpc>
                <a:spcPts val="3096"/>
              </a:lnSpc>
              <a:spcBef>
                <a:spcPct val="0"/>
              </a:spcBef>
            </a:pPr>
            <a:r>
              <a:rPr lang="en-US" sz="2212" dirty="0">
                <a:solidFill>
                  <a:srgbClr val="FFFFFF"/>
                </a:solidFill>
                <a:latin typeface="Open Sans Bold"/>
              </a:rPr>
              <a:t>01</a:t>
            </a:r>
          </a:p>
        </p:txBody>
      </p:sp>
      <p:sp>
        <p:nvSpPr>
          <p:cNvPr id="17" name="TextBox 17"/>
          <p:cNvSpPr txBox="1"/>
          <p:nvPr/>
        </p:nvSpPr>
        <p:spPr>
          <a:xfrm>
            <a:off x="10439400" y="2476500"/>
            <a:ext cx="7406676" cy="1240155"/>
          </a:xfrm>
          <a:prstGeom prst="rect">
            <a:avLst/>
          </a:prstGeom>
        </p:spPr>
        <p:txBody>
          <a:bodyPr lIns="0" tIns="0" rIns="0" bIns="0" rtlCol="0" anchor="t">
            <a:spAutoFit/>
          </a:bodyPr>
          <a:lstStyle/>
          <a:p>
            <a:pPr marL="388618" lvl="1" indent="-194309" algn="just">
              <a:lnSpc>
                <a:spcPts val="2519"/>
              </a:lnSpc>
              <a:buFont typeface="Arial"/>
              <a:buChar char="•"/>
            </a:pPr>
            <a:r>
              <a:rPr lang="en-US" sz="1799" dirty="0">
                <a:solidFill>
                  <a:srgbClr val="FFFFFF"/>
                </a:solidFill>
                <a:latin typeface="Open Sans"/>
              </a:rPr>
              <a:t>Improved project planning and scheduling: A WBS helps break down the project into manageable tasks, making it easier to create a realistic project schedule and plan resources accordingly.</a:t>
            </a:r>
          </a:p>
          <a:p>
            <a:pPr algn="just">
              <a:lnSpc>
                <a:spcPts val="2519"/>
              </a:lnSpc>
              <a:spcBef>
                <a:spcPct val="0"/>
              </a:spcBef>
            </a:pPr>
            <a:endParaRPr dirty="0"/>
          </a:p>
        </p:txBody>
      </p:sp>
      <p:grpSp>
        <p:nvGrpSpPr>
          <p:cNvPr id="18" name="Group 18"/>
          <p:cNvGrpSpPr/>
          <p:nvPr/>
        </p:nvGrpSpPr>
        <p:grpSpPr>
          <a:xfrm>
            <a:off x="9427983" y="3902535"/>
            <a:ext cx="807124" cy="807124"/>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9555479" y="4101279"/>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22" name="TextBox 22"/>
          <p:cNvSpPr txBox="1"/>
          <p:nvPr/>
        </p:nvSpPr>
        <p:spPr>
          <a:xfrm>
            <a:off x="10482757" y="3864435"/>
            <a:ext cx="7624126" cy="1323764"/>
          </a:xfrm>
          <a:prstGeom prst="rect">
            <a:avLst/>
          </a:prstGeom>
        </p:spPr>
        <p:txBody>
          <a:bodyPr lIns="0" tIns="0" rIns="0" bIns="0" rtlCol="0" anchor="t">
            <a:spAutoFit/>
          </a:bodyPr>
          <a:lstStyle/>
          <a:p>
            <a:pPr marL="406608" lvl="1" indent="-203304" algn="just">
              <a:lnSpc>
                <a:spcPts val="2636"/>
              </a:lnSpc>
              <a:buFont typeface="Arial"/>
              <a:buChar char="•"/>
            </a:pPr>
            <a:r>
              <a:rPr lang="en-US" sz="1883">
                <a:solidFill>
                  <a:srgbClr val="FFFFFF"/>
                </a:solidFill>
                <a:latin typeface="Open Sans"/>
              </a:rPr>
              <a:t>Enhanced communication and clarity: A WBS provides a clear and concise overview of the project scope, ensuring all team members and stakeholders are on the same page.</a:t>
            </a:r>
          </a:p>
          <a:p>
            <a:pPr algn="just">
              <a:lnSpc>
                <a:spcPts val="2636"/>
              </a:lnSpc>
              <a:spcBef>
                <a:spcPct val="0"/>
              </a:spcBef>
            </a:pPr>
            <a:endParaRPr/>
          </a:p>
        </p:txBody>
      </p:sp>
      <p:grpSp>
        <p:nvGrpSpPr>
          <p:cNvPr id="23" name="Group 23"/>
          <p:cNvGrpSpPr/>
          <p:nvPr/>
        </p:nvGrpSpPr>
        <p:grpSpPr>
          <a:xfrm>
            <a:off x="9427983" y="5509760"/>
            <a:ext cx="807124" cy="807124"/>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9555479" y="5708504"/>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27" name="TextBox 27"/>
          <p:cNvSpPr txBox="1"/>
          <p:nvPr/>
        </p:nvSpPr>
        <p:spPr>
          <a:xfrm>
            <a:off x="10482757" y="5471660"/>
            <a:ext cx="7624126" cy="1323764"/>
          </a:xfrm>
          <a:prstGeom prst="rect">
            <a:avLst/>
          </a:prstGeom>
        </p:spPr>
        <p:txBody>
          <a:bodyPr lIns="0" tIns="0" rIns="0" bIns="0" rtlCol="0" anchor="t">
            <a:spAutoFit/>
          </a:bodyPr>
          <a:lstStyle/>
          <a:p>
            <a:pPr marL="406608" lvl="1" indent="-203304" algn="just">
              <a:lnSpc>
                <a:spcPts val="2636"/>
              </a:lnSpc>
              <a:buFont typeface="Arial"/>
              <a:buChar char="•"/>
            </a:pPr>
            <a:r>
              <a:rPr lang="en-US" sz="1883">
                <a:solidFill>
                  <a:srgbClr val="FFFFFF"/>
                </a:solidFill>
                <a:latin typeface="Open Sans"/>
              </a:rPr>
              <a:t>Efficient resource allocation: By identifying specific tasks and deliverables, a WBS enables the allocation of resources (time, money, personnel) to the right areas of the project.</a:t>
            </a:r>
          </a:p>
          <a:p>
            <a:pPr algn="just">
              <a:lnSpc>
                <a:spcPts val="2636"/>
              </a:lnSpc>
              <a:spcBef>
                <a:spcPct val="0"/>
              </a:spcBef>
            </a:pPr>
            <a:endParaRPr/>
          </a:p>
        </p:txBody>
      </p:sp>
      <p:grpSp>
        <p:nvGrpSpPr>
          <p:cNvPr id="28" name="Group 28"/>
          <p:cNvGrpSpPr/>
          <p:nvPr/>
        </p:nvGrpSpPr>
        <p:grpSpPr>
          <a:xfrm>
            <a:off x="9464315" y="7012209"/>
            <a:ext cx="807124" cy="807124"/>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9555479" y="7210871"/>
            <a:ext cx="552131"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04</a:t>
            </a:r>
          </a:p>
        </p:txBody>
      </p:sp>
      <p:sp>
        <p:nvSpPr>
          <p:cNvPr id="32" name="TextBox 32"/>
          <p:cNvSpPr txBox="1"/>
          <p:nvPr/>
        </p:nvSpPr>
        <p:spPr>
          <a:xfrm>
            <a:off x="10519090" y="6974109"/>
            <a:ext cx="7587793" cy="1323764"/>
          </a:xfrm>
          <a:prstGeom prst="rect">
            <a:avLst/>
          </a:prstGeom>
        </p:spPr>
        <p:txBody>
          <a:bodyPr lIns="0" tIns="0" rIns="0" bIns="0" rtlCol="0" anchor="t">
            <a:spAutoFit/>
          </a:bodyPr>
          <a:lstStyle/>
          <a:p>
            <a:pPr marL="406608" lvl="1" indent="-203304" algn="just">
              <a:lnSpc>
                <a:spcPts val="2636"/>
              </a:lnSpc>
              <a:buFont typeface="Arial"/>
              <a:buChar char="•"/>
            </a:pPr>
            <a:r>
              <a:rPr lang="en-US" sz="1883">
                <a:solidFill>
                  <a:srgbClr val="FFFFFF"/>
                </a:solidFill>
                <a:latin typeface="Open Sans"/>
              </a:rPr>
              <a:t>Better risk management: A WBS helps identify potential risks and dependencies, allowing for proactive mitigation strategies and contingency planning.</a:t>
            </a:r>
          </a:p>
          <a:p>
            <a:pPr algn="just">
              <a:lnSpc>
                <a:spcPts val="2636"/>
              </a:lnSpc>
              <a:spcBef>
                <a:spcPct val="0"/>
              </a:spcBef>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031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7608159" y="8578459"/>
            <a:ext cx="997448" cy="362234"/>
            <a:chOff x="0" y="0"/>
            <a:chExt cx="1154854" cy="419398"/>
          </a:xfrm>
        </p:grpSpPr>
        <p:sp>
          <p:nvSpPr>
            <p:cNvPr id="3" name="Freeform 3"/>
            <p:cNvSpPr/>
            <p:nvPr/>
          </p:nvSpPr>
          <p:spPr>
            <a:xfrm>
              <a:off x="0" y="0"/>
              <a:ext cx="1154854" cy="419398"/>
            </a:xfrm>
            <a:custGeom>
              <a:avLst/>
              <a:gdLst/>
              <a:ahLst/>
              <a:cxnLst/>
              <a:rect l="l" t="t" r="r" b="b"/>
              <a:pathLst>
                <a:path w="1154854" h="419398">
                  <a:moveTo>
                    <a:pt x="577427" y="0"/>
                  </a:moveTo>
                  <a:lnTo>
                    <a:pt x="1154854" y="419398"/>
                  </a:lnTo>
                  <a:lnTo>
                    <a:pt x="0" y="419398"/>
                  </a:lnTo>
                  <a:lnTo>
                    <a:pt x="577427" y="0"/>
                  </a:lnTo>
                  <a:close/>
                </a:path>
              </a:pathLst>
            </a:custGeom>
            <a:gradFill rotWithShape="1">
              <a:gsLst>
                <a:gs pos="0">
                  <a:srgbClr val="21EDA0">
                    <a:alpha val="100000"/>
                  </a:srgbClr>
                </a:gs>
                <a:gs pos="50000">
                  <a:srgbClr val="0AD5ED">
                    <a:alpha val="100000"/>
                  </a:srgbClr>
                </a:gs>
                <a:gs pos="100000">
                  <a:srgbClr val="1780F9">
                    <a:alpha val="100000"/>
                  </a:srgbClr>
                </a:gs>
              </a:gsLst>
              <a:lin ang="0"/>
            </a:gradFill>
          </p:spPr>
        </p:sp>
        <p:sp>
          <p:nvSpPr>
            <p:cNvPr id="4" name="TextBox 4"/>
            <p:cNvSpPr txBox="1"/>
            <p:nvPr/>
          </p:nvSpPr>
          <p:spPr>
            <a:xfrm>
              <a:off x="180446" y="156621"/>
              <a:ext cx="793962" cy="23282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44000" y="1950222"/>
            <a:ext cx="7286073" cy="3193278"/>
            <a:chOff x="0" y="0"/>
            <a:chExt cx="9714763" cy="4257704"/>
          </a:xfrm>
        </p:grpSpPr>
        <p:pic>
          <p:nvPicPr>
            <p:cNvPr id="6" name="Picture 6"/>
            <p:cNvPicPr>
              <a:picLocks noChangeAspect="1"/>
            </p:cNvPicPr>
            <p:nvPr/>
          </p:nvPicPr>
          <p:blipFill>
            <a:blip r:embed="rId2" cstate="print"/>
            <a:srcRect t="17129" b="17129"/>
            <a:stretch>
              <a:fillRect/>
            </a:stretch>
          </p:blipFill>
          <p:spPr>
            <a:xfrm>
              <a:off x="0" y="0"/>
              <a:ext cx="9714763" cy="4257704"/>
            </a:xfrm>
            <a:prstGeom prst="rect">
              <a:avLst/>
            </a:prstGeom>
          </p:spPr>
        </p:pic>
      </p:grpSp>
      <p:grpSp>
        <p:nvGrpSpPr>
          <p:cNvPr id="7" name="Group 7"/>
          <p:cNvGrpSpPr/>
          <p:nvPr/>
        </p:nvGrpSpPr>
        <p:grpSpPr>
          <a:xfrm>
            <a:off x="16690853" y="1950222"/>
            <a:ext cx="1597147" cy="3193278"/>
            <a:chOff x="0" y="0"/>
            <a:chExt cx="228540" cy="456935"/>
          </a:xfrm>
        </p:grpSpPr>
        <p:sp>
          <p:nvSpPr>
            <p:cNvPr id="8" name="Freeform 8"/>
            <p:cNvSpPr/>
            <p:nvPr/>
          </p:nvSpPr>
          <p:spPr>
            <a:xfrm>
              <a:off x="0" y="0"/>
              <a:ext cx="228540" cy="456935"/>
            </a:xfrm>
            <a:custGeom>
              <a:avLst/>
              <a:gdLst/>
              <a:ahLst/>
              <a:cxnLst/>
              <a:rect l="l" t="t" r="r" b="b"/>
              <a:pathLst>
                <a:path w="228540" h="456935">
                  <a:moveTo>
                    <a:pt x="0" y="0"/>
                  </a:moveTo>
                  <a:lnTo>
                    <a:pt x="228540" y="0"/>
                  </a:lnTo>
                  <a:lnTo>
                    <a:pt x="228540" y="456935"/>
                  </a:lnTo>
                  <a:lnTo>
                    <a:pt x="0" y="456935"/>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9" name="TextBox 9"/>
            <p:cNvSpPr txBox="1"/>
            <p:nvPr/>
          </p:nvSpPr>
          <p:spPr>
            <a:xfrm>
              <a:off x="0" y="-38100"/>
              <a:ext cx="228540" cy="49503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59227" y="212725"/>
            <a:ext cx="17647656" cy="1644650"/>
          </a:xfrm>
          <a:prstGeom prst="rect">
            <a:avLst/>
          </a:prstGeom>
        </p:spPr>
        <p:txBody>
          <a:bodyPr lIns="0" tIns="0" rIns="0" bIns="0" rtlCol="0" anchor="t">
            <a:spAutoFit/>
          </a:bodyPr>
          <a:lstStyle/>
          <a:p>
            <a:pPr algn="l">
              <a:lnSpc>
                <a:spcPts val="6550"/>
              </a:lnSpc>
            </a:pPr>
            <a:r>
              <a:rPr lang="en-US" sz="5000">
                <a:solidFill>
                  <a:srgbClr val="0AD5ED"/>
                </a:solidFill>
                <a:latin typeface="Anton"/>
              </a:rPr>
              <a:t>GAMER ARCADE MANAGEMENT SYSTEM: EFFECTIVE REQUIREMENTS GATHERING &amp; WBS</a:t>
            </a:r>
          </a:p>
        </p:txBody>
      </p:sp>
      <p:grpSp>
        <p:nvGrpSpPr>
          <p:cNvPr id="11" name="Group 11"/>
          <p:cNvGrpSpPr/>
          <p:nvPr/>
        </p:nvGrpSpPr>
        <p:grpSpPr>
          <a:xfrm>
            <a:off x="459227" y="2320041"/>
            <a:ext cx="953673" cy="807124"/>
            <a:chOff x="0" y="0"/>
            <a:chExt cx="960379" cy="812800"/>
          </a:xfrm>
        </p:grpSpPr>
        <p:sp>
          <p:nvSpPr>
            <p:cNvPr id="12" name="Freeform 12"/>
            <p:cNvSpPr/>
            <p:nvPr/>
          </p:nvSpPr>
          <p:spPr>
            <a:xfrm>
              <a:off x="0" y="0"/>
              <a:ext cx="960379" cy="812800"/>
            </a:xfrm>
            <a:custGeom>
              <a:avLst/>
              <a:gdLst/>
              <a:ahLst/>
              <a:cxnLst/>
              <a:rect l="l" t="t" r="r" b="b"/>
              <a:pathLst>
                <a:path w="960379" h="812800">
                  <a:moveTo>
                    <a:pt x="0" y="0"/>
                  </a:moveTo>
                  <a:lnTo>
                    <a:pt x="960379" y="0"/>
                  </a:lnTo>
                  <a:lnTo>
                    <a:pt x="960379"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13" name="TextBox 13"/>
            <p:cNvSpPr txBox="1"/>
            <p:nvPr/>
          </p:nvSpPr>
          <p:spPr>
            <a:xfrm>
              <a:off x="0" y="-38100"/>
              <a:ext cx="960379"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86724" y="2518785"/>
            <a:ext cx="552131" cy="371537"/>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01</a:t>
            </a:r>
          </a:p>
        </p:txBody>
      </p:sp>
      <p:sp>
        <p:nvSpPr>
          <p:cNvPr id="15" name="TextBox 15"/>
          <p:cNvSpPr txBox="1"/>
          <p:nvPr/>
        </p:nvSpPr>
        <p:spPr>
          <a:xfrm>
            <a:off x="1670075" y="2291466"/>
            <a:ext cx="7216750" cy="2183130"/>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Challenge:</a:t>
            </a:r>
          </a:p>
          <a:p>
            <a:pPr marL="388618" lvl="1" indent="-194309" algn="l">
              <a:lnSpc>
                <a:spcPts val="2519"/>
              </a:lnSpc>
              <a:buFont typeface="Arial"/>
              <a:buChar char="•"/>
            </a:pPr>
            <a:r>
              <a:rPr lang="en-US" sz="1799">
                <a:solidFill>
                  <a:srgbClr val="FFFFFF"/>
                </a:solidFill>
                <a:latin typeface="Open Sans"/>
              </a:rPr>
              <a:t>Develop a comprehensive management system for a gaming arcade with diverse hardware and software requirements</a:t>
            </a:r>
          </a:p>
          <a:p>
            <a:pPr marL="388618" lvl="1" indent="-194309" algn="l">
              <a:lnSpc>
                <a:spcPts val="2519"/>
              </a:lnSpc>
              <a:buFont typeface="Arial"/>
              <a:buChar char="•"/>
            </a:pPr>
            <a:r>
              <a:rPr lang="en-US" sz="1799">
                <a:solidFill>
                  <a:srgbClr val="FFFFFF"/>
                </a:solidFill>
                <a:latin typeface="Open Sans"/>
              </a:rPr>
              <a:t>Ensure seamless integration with existing infrastructure and user-friendly interface for staff and customers</a:t>
            </a:r>
          </a:p>
          <a:p>
            <a:pPr algn="l">
              <a:lnSpc>
                <a:spcPts val="2519"/>
              </a:lnSpc>
            </a:pPr>
            <a:endParaRPr/>
          </a:p>
          <a:p>
            <a:pPr algn="l">
              <a:lnSpc>
                <a:spcPts val="2519"/>
              </a:lnSpc>
              <a:spcBef>
                <a:spcPct val="0"/>
              </a:spcBef>
            </a:pPr>
            <a:endParaRPr/>
          </a:p>
        </p:txBody>
      </p:sp>
      <p:grpSp>
        <p:nvGrpSpPr>
          <p:cNvPr id="16" name="Group 16"/>
          <p:cNvGrpSpPr/>
          <p:nvPr/>
        </p:nvGrpSpPr>
        <p:grpSpPr>
          <a:xfrm>
            <a:off x="435074" y="4336376"/>
            <a:ext cx="1001980" cy="807124"/>
            <a:chOff x="0" y="0"/>
            <a:chExt cx="1009026" cy="812800"/>
          </a:xfrm>
        </p:grpSpPr>
        <p:sp>
          <p:nvSpPr>
            <p:cNvPr id="17" name="Freeform 17"/>
            <p:cNvSpPr/>
            <p:nvPr/>
          </p:nvSpPr>
          <p:spPr>
            <a:xfrm>
              <a:off x="0" y="0"/>
              <a:ext cx="1009026" cy="812800"/>
            </a:xfrm>
            <a:custGeom>
              <a:avLst/>
              <a:gdLst/>
              <a:ahLst/>
              <a:cxnLst/>
              <a:rect l="l" t="t" r="r" b="b"/>
              <a:pathLst>
                <a:path w="1009026" h="812800">
                  <a:moveTo>
                    <a:pt x="0" y="0"/>
                  </a:moveTo>
                  <a:lnTo>
                    <a:pt x="1009026" y="0"/>
                  </a:lnTo>
                  <a:lnTo>
                    <a:pt x="1009026"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18" name="TextBox 18"/>
            <p:cNvSpPr txBox="1"/>
            <p:nvPr/>
          </p:nvSpPr>
          <p:spPr>
            <a:xfrm>
              <a:off x="0" y="-38100"/>
              <a:ext cx="1009026"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593351" y="4535119"/>
            <a:ext cx="685427"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02</a:t>
            </a:r>
          </a:p>
        </p:txBody>
      </p:sp>
      <p:sp>
        <p:nvSpPr>
          <p:cNvPr id="20" name="TextBox 20"/>
          <p:cNvSpPr txBox="1"/>
          <p:nvPr/>
        </p:nvSpPr>
        <p:spPr>
          <a:xfrm>
            <a:off x="1820506" y="4209157"/>
            <a:ext cx="5384404" cy="4697730"/>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CWBS:</a:t>
            </a:r>
          </a:p>
          <a:p>
            <a:pPr marL="388618" lvl="1" indent="-194309" algn="l">
              <a:lnSpc>
                <a:spcPts val="2519"/>
              </a:lnSpc>
              <a:buFont typeface="Arial"/>
              <a:buChar char="•"/>
            </a:pPr>
            <a:r>
              <a:rPr lang="en-US" sz="1799">
                <a:solidFill>
                  <a:srgbClr val="FFFFFF"/>
                </a:solidFill>
                <a:latin typeface="Open Sans"/>
              </a:rPr>
              <a:t>Game Management:</a:t>
            </a:r>
          </a:p>
          <a:p>
            <a:pPr marL="777237" lvl="2" indent="-259079" algn="l">
              <a:lnSpc>
                <a:spcPts val="2519"/>
              </a:lnSpc>
              <a:buFont typeface="Arial"/>
              <a:buChar char="⚬"/>
            </a:pPr>
            <a:r>
              <a:rPr lang="en-US" sz="1799">
                <a:solidFill>
                  <a:srgbClr val="FFFFFF"/>
                </a:solidFill>
                <a:latin typeface="Open Sans"/>
              </a:rPr>
              <a:t>Game catalog management</a:t>
            </a:r>
          </a:p>
          <a:p>
            <a:pPr marL="777237" lvl="2" indent="-259079" algn="l">
              <a:lnSpc>
                <a:spcPts val="2519"/>
              </a:lnSpc>
              <a:buFont typeface="Arial"/>
              <a:buChar char="⚬"/>
            </a:pPr>
            <a:r>
              <a:rPr lang="en-US" sz="1799">
                <a:solidFill>
                  <a:srgbClr val="FFFFFF"/>
                </a:solidFill>
                <a:latin typeface="Open Sans"/>
              </a:rPr>
              <a:t>Game scheduling and rotation</a:t>
            </a:r>
          </a:p>
          <a:p>
            <a:pPr marL="777237" lvl="2" indent="-259079" algn="l">
              <a:lnSpc>
                <a:spcPts val="2519"/>
              </a:lnSpc>
              <a:buFont typeface="Arial"/>
              <a:buChar char="⚬"/>
            </a:pPr>
            <a:r>
              <a:rPr lang="en-US" sz="1799">
                <a:solidFill>
                  <a:srgbClr val="FFFFFF"/>
                </a:solidFill>
                <a:latin typeface="Open Sans"/>
              </a:rPr>
              <a:t>Game performance monitoring</a:t>
            </a:r>
          </a:p>
          <a:p>
            <a:pPr marL="388618" lvl="1" indent="-194309" algn="l">
              <a:lnSpc>
                <a:spcPts val="2519"/>
              </a:lnSpc>
              <a:buFont typeface="Arial"/>
              <a:buChar char="•"/>
            </a:pPr>
            <a:r>
              <a:rPr lang="en-US" sz="1799">
                <a:solidFill>
                  <a:srgbClr val="FFFFFF"/>
                </a:solidFill>
                <a:latin typeface="Open Sans"/>
              </a:rPr>
              <a:t>User Authentication:</a:t>
            </a:r>
          </a:p>
          <a:p>
            <a:pPr marL="777237" lvl="2" indent="-259079" algn="l">
              <a:lnSpc>
                <a:spcPts val="2519"/>
              </a:lnSpc>
              <a:buFont typeface="Arial"/>
              <a:buChar char="⚬"/>
            </a:pPr>
            <a:r>
              <a:rPr lang="en-US" sz="1799">
                <a:solidFill>
                  <a:srgbClr val="FFFFFF"/>
                </a:solidFill>
                <a:latin typeface="Open Sans"/>
              </a:rPr>
              <a:t>User account management</a:t>
            </a:r>
          </a:p>
          <a:p>
            <a:pPr marL="777237" lvl="2" indent="-259079" algn="l">
              <a:lnSpc>
                <a:spcPts val="2519"/>
              </a:lnSpc>
              <a:buFont typeface="Arial"/>
              <a:buChar char="⚬"/>
            </a:pPr>
            <a:r>
              <a:rPr lang="en-US" sz="1799">
                <a:solidFill>
                  <a:srgbClr val="FFFFFF"/>
                </a:solidFill>
                <a:latin typeface="Open Sans"/>
              </a:rPr>
              <a:t>Access control and authorization</a:t>
            </a:r>
          </a:p>
          <a:p>
            <a:pPr marL="388618" lvl="1" indent="-194309" algn="l">
              <a:lnSpc>
                <a:spcPts val="2519"/>
              </a:lnSpc>
              <a:buFont typeface="Arial"/>
              <a:buChar char="•"/>
            </a:pPr>
            <a:r>
              <a:rPr lang="en-US" sz="1799">
                <a:solidFill>
                  <a:srgbClr val="FFFFFF"/>
                </a:solidFill>
                <a:latin typeface="Open Sans"/>
              </a:rPr>
              <a:t>Payment Processing:</a:t>
            </a:r>
          </a:p>
          <a:p>
            <a:pPr marL="777237" lvl="2" indent="-259079" algn="l">
              <a:lnSpc>
                <a:spcPts val="2519"/>
              </a:lnSpc>
              <a:buFont typeface="Arial"/>
              <a:buChar char="⚬"/>
            </a:pPr>
            <a:r>
              <a:rPr lang="en-US" sz="1799">
                <a:solidFill>
                  <a:srgbClr val="FFFFFF"/>
                </a:solidFill>
                <a:latin typeface="Open Sans"/>
              </a:rPr>
              <a:t>Credit card processing</a:t>
            </a:r>
          </a:p>
          <a:p>
            <a:pPr marL="777237" lvl="2" indent="-259079" algn="l">
              <a:lnSpc>
                <a:spcPts val="2519"/>
              </a:lnSpc>
              <a:buFont typeface="Arial"/>
              <a:buChar char="⚬"/>
            </a:pPr>
            <a:r>
              <a:rPr lang="en-US" sz="1799">
                <a:solidFill>
                  <a:srgbClr val="FFFFFF"/>
                </a:solidFill>
                <a:latin typeface="Open Sans"/>
              </a:rPr>
              <a:t>Cash and ticket management</a:t>
            </a:r>
          </a:p>
          <a:p>
            <a:pPr marL="388618" lvl="1" indent="-194309" algn="l">
              <a:lnSpc>
                <a:spcPts val="2519"/>
              </a:lnSpc>
              <a:buFont typeface="Arial"/>
              <a:buChar char="•"/>
            </a:pPr>
            <a:r>
              <a:rPr lang="en-US" sz="1799">
                <a:solidFill>
                  <a:srgbClr val="FFFFFF"/>
                </a:solidFill>
                <a:latin typeface="Open Sans"/>
              </a:rPr>
              <a:t>Reporting:</a:t>
            </a:r>
          </a:p>
          <a:p>
            <a:pPr marL="777237" lvl="2" indent="-259079" algn="l">
              <a:lnSpc>
                <a:spcPts val="2519"/>
              </a:lnSpc>
              <a:buFont typeface="Arial"/>
              <a:buChar char="⚬"/>
            </a:pPr>
            <a:r>
              <a:rPr lang="en-US" sz="1799">
                <a:solidFill>
                  <a:srgbClr val="FFFFFF"/>
                </a:solidFill>
                <a:latin typeface="Open Sans"/>
              </a:rPr>
              <a:t>Sales and revenue tracking</a:t>
            </a:r>
          </a:p>
          <a:p>
            <a:pPr marL="777237" lvl="2" indent="-259079" algn="l">
              <a:lnSpc>
                <a:spcPts val="2519"/>
              </a:lnSpc>
              <a:buFont typeface="Arial"/>
              <a:buChar char="⚬"/>
            </a:pPr>
            <a:r>
              <a:rPr lang="en-US" sz="1799">
                <a:solidFill>
                  <a:srgbClr val="FFFFFF"/>
                </a:solidFill>
                <a:latin typeface="Open Sans"/>
              </a:rPr>
              <a:t>Game popularity and usage analytics</a:t>
            </a:r>
          </a:p>
          <a:p>
            <a:pPr algn="l">
              <a:lnSpc>
                <a:spcPts val="2519"/>
              </a:lnSpc>
              <a:spcBef>
                <a:spcPct val="0"/>
              </a:spcBef>
            </a:pPr>
            <a:endParaRPr/>
          </a:p>
        </p:txBody>
      </p:sp>
      <p:grpSp>
        <p:nvGrpSpPr>
          <p:cNvPr id="21" name="Group 21"/>
          <p:cNvGrpSpPr/>
          <p:nvPr/>
        </p:nvGrpSpPr>
        <p:grpSpPr>
          <a:xfrm>
            <a:off x="9144000" y="5495032"/>
            <a:ext cx="1001980" cy="807124"/>
            <a:chOff x="0" y="0"/>
            <a:chExt cx="1009026" cy="812800"/>
          </a:xfrm>
        </p:grpSpPr>
        <p:sp>
          <p:nvSpPr>
            <p:cNvPr id="22" name="Freeform 22"/>
            <p:cNvSpPr/>
            <p:nvPr/>
          </p:nvSpPr>
          <p:spPr>
            <a:xfrm>
              <a:off x="0" y="0"/>
              <a:ext cx="1009026" cy="812800"/>
            </a:xfrm>
            <a:custGeom>
              <a:avLst/>
              <a:gdLst/>
              <a:ahLst/>
              <a:cxnLst/>
              <a:rect l="l" t="t" r="r" b="b"/>
              <a:pathLst>
                <a:path w="1009026" h="812800">
                  <a:moveTo>
                    <a:pt x="0" y="0"/>
                  </a:moveTo>
                  <a:lnTo>
                    <a:pt x="1009026" y="0"/>
                  </a:lnTo>
                  <a:lnTo>
                    <a:pt x="1009026"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23" name="TextBox 23"/>
            <p:cNvSpPr txBox="1"/>
            <p:nvPr/>
          </p:nvSpPr>
          <p:spPr>
            <a:xfrm>
              <a:off x="0" y="-38100"/>
              <a:ext cx="1009026" cy="8509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9302277" y="5693775"/>
            <a:ext cx="685427"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03</a:t>
            </a:r>
          </a:p>
        </p:txBody>
      </p:sp>
      <p:sp>
        <p:nvSpPr>
          <p:cNvPr id="25" name="TextBox 25"/>
          <p:cNvSpPr txBox="1"/>
          <p:nvPr/>
        </p:nvSpPr>
        <p:spPr>
          <a:xfrm>
            <a:off x="10344598" y="5466457"/>
            <a:ext cx="6522746" cy="2183130"/>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Effective Requirements Gathering:</a:t>
            </a:r>
          </a:p>
          <a:p>
            <a:pPr marL="388618" lvl="1" indent="-194309" algn="l">
              <a:lnSpc>
                <a:spcPts val="2519"/>
              </a:lnSpc>
              <a:buFont typeface="Arial"/>
              <a:buChar char="•"/>
            </a:pPr>
            <a:r>
              <a:rPr lang="en-US" sz="1799">
                <a:solidFill>
                  <a:srgbClr val="FFFFFF"/>
                </a:solidFill>
                <a:latin typeface="Open Sans"/>
              </a:rPr>
              <a:t>Conducted stakeholder interviews and surveys to gather requirements from arcade staff, customers, and management</a:t>
            </a:r>
          </a:p>
          <a:p>
            <a:pPr marL="388618" lvl="1" indent="-194309" algn="l">
              <a:lnSpc>
                <a:spcPts val="2519"/>
              </a:lnSpc>
              <a:buFont typeface="Arial"/>
              <a:buChar char="•"/>
            </a:pPr>
            <a:r>
              <a:rPr lang="en-US" sz="1799">
                <a:solidFill>
                  <a:srgbClr val="FFFFFF"/>
                </a:solidFill>
                <a:latin typeface="Open Sans"/>
              </a:rPr>
              <a:t>Identified key features: game management, user authentication, payment processing, and reporting</a:t>
            </a:r>
          </a:p>
          <a:p>
            <a:pPr algn="l">
              <a:lnSpc>
                <a:spcPts val="2519"/>
              </a:lnSpc>
              <a:spcBef>
                <a:spcPct val="0"/>
              </a:spcBef>
            </a:pPr>
            <a:endParaRPr/>
          </a:p>
        </p:txBody>
      </p:sp>
      <p:grpSp>
        <p:nvGrpSpPr>
          <p:cNvPr id="26" name="Group 26"/>
          <p:cNvGrpSpPr/>
          <p:nvPr/>
        </p:nvGrpSpPr>
        <p:grpSpPr>
          <a:xfrm>
            <a:off x="9144000" y="7649587"/>
            <a:ext cx="1001980" cy="807124"/>
            <a:chOff x="0" y="0"/>
            <a:chExt cx="1009026" cy="812800"/>
          </a:xfrm>
        </p:grpSpPr>
        <p:sp>
          <p:nvSpPr>
            <p:cNvPr id="27" name="Freeform 27"/>
            <p:cNvSpPr/>
            <p:nvPr/>
          </p:nvSpPr>
          <p:spPr>
            <a:xfrm>
              <a:off x="0" y="0"/>
              <a:ext cx="1009026" cy="812800"/>
            </a:xfrm>
            <a:custGeom>
              <a:avLst/>
              <a:gdLst/>
              <a:ahLst/>
              <a:cxnLst/>
              <a:rect l="l" t="t" r="r" b="b"/>
              <a:pathLst>
                <a:path w="1009026" h="812800">
                  <a:moveTo>
                    <a:pt x="0" y="0"/>
                  </a:moveTo>
                  <a:lnTo>
                    <a:pt x="1009026" y="0"/>
                  </a:lnTo>
                  <a:lnTo>
                    <a:pt x="1009026" y="812800"/>
                  </a:lnTo>
                  <a:lnTo>
                    <a:pt x="0" y="812800"/>
                  </a:lnTo>
                  <a:close/>
                </a:path>
              </a:pathLst>
            </a:custGeom>
            <a:gradFill rotWithShape="1">
              <a:gsLst>
                <a:gs pos="0">
                  <a:srgbClr val="21EDA0">
                    <a:alpha val="100000"/>
                  </a:srgbClr>
                </a:gs>
                <a:gs pos="50000">
                  <a:srgbClr val="0AD5ED">
                    <a:alpha val="100000"/>
                  </a:srgbClr>
                </a:gs>
                <a:gs pos="100000">
                  <a:srgbClr val="1780F9">
                    <a:alpha val="100000"/>
                  </a:srgbClr>
                </a:gs>
              </a:gsLst>
              <a:lin ang="2700000"/>
            </a:gradFill>
          </p:spPr>
        </p:sp>
        <p:sp>
          <p:nvSpPr>
            <p:cNvPr id="28" name="TextBox 28"/>
            <p:cNvSpPr txBox="1"/>
            <p:nvPr/>
          </p:nvSpPr>
          <p:spPr>
            <a:xfrm>
              <a:off x="0" y="-38100"/>
              <a:ext cx="1009026" cy="8509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9302277" y="7848331"/>
            <a:ext cx="685427" cy="371701"/>
          </a:xfrm>
          <a:prstGeom prst="rect">
            <a:avLst/>
          </a:prstGeom>
        </p:spPr>
        <p:txBody>
          <a:bodyPr lIns="0" tIns="0" rIns="0" bIns="0" rtlCol="0" anchor="t">
            <a:spAutoFit/>
          </a:bodyPr>
          <a:lstStyle/>
          <a:p>
            <a:pPr algn="ctr">
              <a:lnSpc>
                <a:spcPts val="3096"/>
              </a:lnSpc>
              <a:spcBef>
                <a:spcPct val="0"/>
              </a:spcBef>
            </a:pPr>
            <a:r>
              <a:rPr lang="en-US" sz="2212">
                <a:solidFill>
                  <a:srgbClr val="FFFFFF"/>
                </a:solidFill>
                <a:latin typeface="Open Sans Bold"/>
              </a:rPr>
              <a:t>04</a:t>
            </a:r>
          </a:p>
        </p:txBody>
      </p:sp>
      <p:sp>
        <p:nvSpPr>
          <p:cNvPr id="30" name="TextBox 30"/>
          <p:cNvSpPr txBox="1"/>
          <p:nvPr/>
        </p:nvSpPr>
        <p:spPr>
          <a:xfrm>
            <a:off x="10344598" y="7621012"/>
            <a:ext cx="6522746" cy="2183130"/>
          </a:xfrm>
          <a:prstGeom prst="rect">
            <a:avLst/>
          </a:prstGeom>
        </p:spPr>
        <p:txBody>
          <a:bodyPr lIns="0" tIns="0" rIns="0" bIns="0" rtlCol="0" anchor="t">
            <a:spAutoFit/>
          </a:bodyPr>
          <a:lstStyle/>
          <a:p>
            <a:pPr algn="l">
              <a:lnSpc>
                <a:spcPts val="2519"/>
              </a:lnSpc>
            </a:pPr>
            <a:r>
              <a:rPr lang="en-US" sz="1799">
                <a:solidFill>
                  <a:srgbClr val="FFFFFF"/>
                </a:solidFill>
                <a:latin typeface="Open Sans"/>
              </a:rPr>
              <a:t>Outcome:</a:t>
            </a:r>
          </a:p>
          <a:p>
            <a:pPr marL="388618" lvl="1" indent="-194309" algn="l">
              <a:lnSpc>
                <a:spcPts val="2519"/>
              </a:lnSpc>
              <a:buFont typeface="Arial"/>
              <a:buChar char="•"/>
            </a:pPr>
            <a:r>
              <a:rPr lang="en-US" sz="1799">
                <a:solidFill>
                  <a:srgbClr val="FFFFFF"/>
                </a:solidFill>
                <a:latin typeface="Open Sans"/>
              </a:rPr>
              <a:t>Successful implementation of the Gamer Arcade Management System, resulting in:</a:t>
            </a:r>
          </a:p>
          <a:p>
            <a:pPr marL="777237" lvl="2" indent="-259079" algn="l">
              <a:lnSpc>
                <a:spcPts val="2519"/>
              </a:lnSpc>
              <a:buFont typeface="Arial"/>
              <a:buChar char="⚬"/>
            </a:pPr>
            <a:r>
              <a:rPr lang="en-US" sz="1799">
                <a:solidFill>
                  <a:srgbClr val="FFFFFF"/>
                </a:solidFill>
                <a:latin typeface="Open Sans"/>
              </a:rPr>
              <a:t>Improved operational efficiency</a:t>
            </a:r>
          </a:p>
          <a:p>
            <a:pPr marL="777237" lvl="2" indent="-259079" algn="l">
              <a:lnSpc>
                <a:spcPts val="2519"/>
              </a:lnSpc>
              <a:buFont typeface="Arial"/>
              <a:buChar char="⚬"/>
            </a:pPr>
            <a:r>
              <a:rPr lang="en-US" sz="1799">
                <a:solidFill>
                  <a:srgbClr val="FFFFFF"/>
                </a:solidFill>
                <a:latin typeface="Open Sans"/>
              </a:rPr>
              <a:t>Enhanced user experience</a:t>
            </a:r>
          </a:p>
          <a:p>
            <a:pPr marL="777237" lvl="2" indent="-259079" algn="l">
              <a:lnSpc>
                <a:spcPts val="2519"/>
              </a:lnSpc>
              <a:buFont typeface="Arial"/>
              <a:buChar char="⚬"/>
            </a:pPr>
            <a:r>
              <a:rPr lang="en-US" sz="1799">
                <a:solidFill>
                  <a:srgbClr val="FFFFFF"/>
                </a:solidFill>
                <a:latin typeface="Open Sans"/>
              </a:rPr>
              <a:t>Increased revenue and customer satisfaction</a:t>
            </a:r>
          </a:p>
          <a:p>
            <a:pPr algn="l">
              <a:lnSpc>
                <a:spcPts val="2519"/>
              </a:lnSpc>
              <a:spcBef>
                <a:spcPct val="0"/>
              </a:spcBef>
            </a:pPr>
            <a:endParaRPr/>
          </a:p>
        </p:txBody>
      </p:sp>
      <p:sp>
        <p:nvSpPr>
          <p:cNvPr id="31" name="TextBox 31"/>
          <p:cNvSpPr txBox="1"/>
          <p:nvPr/>
        </p:nvSpPr>
        <p:spPr>
          <a:xfrm>
            <a:off x="85734" y="8868787"/>
            <a:ext cx="10060246" cy="4445866"/>
          </a:xfrm>
          <a:prstGeom prst="rect">
            <a:avLst/>
          </a:prstGeom>
        </p:spPr>
        <p:txBody>
          <a:bodyPr lIns="0" tIns="0" rIns="0" bIns="0" rtlCol="0" anchor="t">
            <a:spAutoFit/>
          </a:bodyPr>
          <a:lstStyle/>
          <a:p>
            <a:pPr algn="just">
              <a:lnSpc>
                <a:spcPts val="2752"/>
              </a:lnSpc>
            </a:pPr>
            <a:r>
              <a:rPr lang="en-US" sz="1965">
                <a:solidFill>
                  <a:srgbClr val="FFFFFF"/>
                </a:solidFill>
                <a:latin typeface="Canva Sans"/>
              </a:rPr>
              <a:t>This example demonstrates how effective requirements gathering and WBS contributed to the success of the Gamer Arcade Management System project, overcoming the challenges of diverse hardware and software requirements and ensuring a seamless user experience.</a:t>
            </a:r>
          </a:p>
          <a:p>
            <a:pPr algn="just">
              <a:lnSpc>
                <a:spcPts val="2752"/>
              </a:lnSpc>
            </a:pPr>
            <a:endParaRPr/>
          </a:p>
          <a:p>
            <a:pPr algn="just">
              <a:lnSpc>
                <a:spcPts val="2752"/>
              </a:lnSpc>
            </a:pPr>
            <a:endParaRPr/>
          </a:p>
          <a:p>
            <a:pPr algn="just">
              <a:lnSpc>
                <a:spcPts val="2752"/>
              </a:lnSpc>
            </a:pPr>
            <a:endParaRPr/>
          </a:p>
          <a:p>
            <a:pPr algn="just">
              <a:lnSpc>
                <a:spcPts val="2752"/>
              </a:lnSpc>
            </a:pPr>
            <a:endParaRPr/>
          </a:p>
          <a:p>
            <a:pPr algn="just">
              <a:lnSpc>
                <a:spcPts val="2752"/>
              </a:lnSpc>
            </a:pPr>
            <a:endParaRPr/>
          </a:p>
          <a:p>
            <a:pPr algn="just">
              <a:lnSpc>
                <a:spcPts val="2752"/>
              </a:lnSpc>
            </a:pPr>
            <a:endParaRPr/>
          </a:p>
          <a:p>
            <a:pPr algn="just">
              <a:lnSpc>
                <a:spcPts val="2752"/>
              </a:lnSpc>
            </a:pPr>
            <a:endParaRPr/>
          </a:p>
          <a:p>
            <a:pPr algn="just">
              <a:lnSpc>
                <a:spcPts val="2752"/>
              </a:lnSpc>
            </a:pPr>
            <a:endParaRPr/>
          </a:p>
          <a:p>
            <a:pPr algn="just">
              <a:lnSpc>
                <a:spcPts val="2752"/>
              </a:lnSpc>
            </a:pP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1833</Words>
  <Application>Microsoft Office PowerPoint</Application>
  <PresentationFormat>Custom</PresentationFormat>
  <Paragraphs>259</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Gradient Game Presentation</dc:title>
  <dc:creator>pc</dc:creator>
  <cp:lastModifiedBy>Sukhdeep Singh</cp:lastModifiedBy>
  <cp:revision>10</cp:revision>
  <dcterms:created xsi:type="dcterms:W3CDTF">2006-08-16T00:00:00Z</dcterms:created>
  <dcterms:modified xsi:type="dcterms:W3CDTF">2024-09-24T19:37:08Z</dcterms:modified>
  <dc:identifier>DAGGlLhAArA</dc:identifier>
</cp:coreProperties>
</file>